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7" r:id="rId2"/>
    <p:sldId id="323" r:id="rId3"/>
    <p:sldId id="260" r:id="rId4"/>
    <p:sldId id="369" r:id="rId5"/>
    <p:sldId id="322" r:id="rId6"/>
    <p:sldId id="324" r:id="rId7"/>
    <p:sldId id="327" r:id="rId8"/>
    <p:sldId id="325" r:id="rId9"/>
    <p:sldId id="377" r:id="rId10"/>
    <p:sldId id="328" r:id="rId11"/>
    <p:sldId id="326" r:id="rId12"/>
    <p:sldId id="329" r:id="rId13"/>
    <p:sldId id="330" r:id="rId14"/>
    <p:sldId id="331" r:id="rId15"/>
    <p:sldId id="332" r:id="rId16"/>
    <p:sldId id="333" r:id="rId17"/>
    <p:sldId id="336" r:id="rId18"/>
    <p:sldId id="337" r:id="rId19"/>
    <p:sldId id="338" r:id="rId20"/>
    <p:sldId id="339" r:id="rId21"/>
    <p:sldId id="373" r:id="rId22"/>
    <p:sldId id="341" r:id="rId23"/>
    <p:sldId id="356" r:id="rId24"/>
    <p:sldId id="371" r:id="rId25"/>
    <p:sldId id="342" r:id="rId26"/>
    <p:sldId id="340" r:id="rId27"/>
    <p:sldId id="343" r:id="rId28"/>
    <p:sldId id="344" r:id="rId29"/>
    <p:sldId id="345" r:id="rId30"/>
    <p:sldId id="346" r:id="rId31"/>
    <p:sldId id="347" r:id="rId32"/>
    <p:sldId id="348" r:id="rId33"/>
    <p:sldId id="372" r:id="rId34"/>
    <p:sldId id="349" r:id="rId35"/>
    <p:sldId id="350" r:id="rId36"/>
    <p:sldId id="351" r:id="rId37"/>
    <p:sldId id="352" r:id="rId38"/>
    <p:sldId id="353" r:id="rId39"/>
    <p:sldId id="354" r:id="rId40"/>
    <p:sldId id="355"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面" id="{45518684-96D9-4269-AD6F-545D8D7DC4F8}">
          <p14:sldIdLst>
            <p14:sldId id="257"/>
            <p14:sldId id="323"/>
          </p14:sldIdLst>
        </p14:section>
        <p14:section name="目录与过渡页" id="{3329EE08-C4C3-424E-9137-681869B9768C}">
          <p14:sldIdLst>
            <p14:sldId id="260"/>
            <p14:sldId id="369"/>
            <p14:sldId id="322"/>
            <p14:sldId id="324"/>
            <p14:sldId id="327"/>
            <p14:sldId id="325"/>
            <p14:sldId id="377"/>
            <p14:sldId id="328"/>
            <p14:sldId id="326"/>
            <p14:sldId id="329"/>
            <p14:sldId id="330"/>
            <p14:sldId id="331"/>
            <p14:sldId id="332"/>
            <p14:sldId id="333"/>
            <p14:sldId id="336"/>
            <p14:sldId id="337"/>
            <p14:sldId id="338"/>
            <p14:sldId id="339"/>
            <p14:sldId id="373"/>
            <p14:sldId id="341"/>
            <p14:sldId id="356"/>
            <p14:sldId id="371"/>
            <p14:sldId id="342"/>
            <p14:sldId id="340"/>
            <p14:sldId id="343"/>
            <p14:sldId id="344"/>
            <p14:sldId id="345"/>
            <p14:sldId id="346"/>
            <p14:sldId id="347"/>
            <p14:sldId id="348"/>
            <p14:sldId id="372"/>
            <p14:sldId id="349"/>
            <p14:sldId id="350"/>
            <p14:sldId id="351"/>
            <p14:sldId id="352"/>
            <p14:sldId id="353"/>
            <p14:sldId id="354"/>
            <p14:sldId id="355"/>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2B61"/>
    <a:srgbClr val="0070C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740" autoAdjust="0"/>
  </p:normalViewPr>
  <p:slideViewPr>
    <p:cSldViewPr snapToGrid="0" showGuides="1">
      <p:cViewPr varScale="1">
        <p:scale>
          <a:sx n="98" d="100"/>
          <a:sy n="98" d="100"/>
        </p:scale>
        <p:origin x="432" y="64"/>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FD544-D2C8-4043-BC98-E4B6EE8CE392}" type="datetimeFigureOut">
              <a:rPr lang="zh-CN" altLang="en-US" smtClean="0"/>
              <a:t>2023/12/11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89BDE-33F0-4D8F-BA32-89A32FF44552}" type="slidenum">
              <a:rPr lang="zh-CN" altLang="en-US" smtClean="0"/>
              <a:t>‹#›</a:t>
            </a:fld>
            <a:endParaRPr lang="zh-CN" altLang="en-US"/>
          </a:p>
        </p:txBody>
      </p:sp>
    </p:spTree>
    <p:extLst>
      <p:ext uri="{BB962C8B-B14F-4D97-AF65-F5344CB8AC3E}">
        <p14:creationId xmlns:p14="http://schemas.microsoft.com/office/powerpoint/2010/main" val="1200797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6E89BDE-33F0-4D8F-BA32-89A32FF44552}" type="slidenum">
              <a:rPr lang="zh-CN" altLang="en-US" smtClean="0"/>
              <a:t>1</a:t>
            </a:fld>
            <a:endParaRPr lang="zh-CN" altLang="en-US"/>
          </a:p>
        </p:txBody>
      </p:sp>
    </p:spTree>
    <p:extLst>
      <p:ext uri="{BB962C8B-B14F-4D97-AF65-F5344CB8AC3E}">
        <p14:creationId xmlns:p14="http://schemas.microsoft.com/office/powerpoint/2010/main" val="3761364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设备的物质形态在报废之前是在生产中被长期使用的，它的价值却是按其在生产中的损耗程度一点一点转移到产品中去的。为保证再生产的正常继续进行，须在产品销售以后，把那部分已转移到新产品中去的设备价值，以货币形式提取并积累起来，以便若干年后当设备价值全部转移完毕时用于更新设备。这种按设备损耗程度进行补偿的方法就称为折旧。</a:t>
            </a:r>
          </a:p>
          <a:p>
            <a:br>
              <a:rPr lang="zh-CN" altLang="en-US" sz="1200" b="0" i="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14</a:t>
            </a:fld>
            <a:endParaRPr lang="zh-CN" altLang="en-US"/>
          </a:p>
        </p:txBody>
      </p:sp>
    </p:spTree>
    <p:extLst>
      <p:ext uri="{BB962C8B-B14F-4D97-AF65-F5344CB8AC3E}">
        <p14:creationId xmlns:p14="http://schemas.microsoft.com/office/powerpoint/2010/main" val="981268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sz="1200" b="0" i="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15</a:t>
            </a:fld>
            <a:endParaRPr lang="zh-CN" altLang="en-US"/>
          </a:p>
        </p:txBody>
      </p:sp>
    </p:spTree>
    <p:extLst>
      <p:ext uri="{BB962C8B-B14F-4D97-AF65-F5344CB8AC3E}">
        <p14:creationId xmlns:p14="http://schemas.microsoft.com/office/powerpoint/2010/main" val="981268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sz="1200" b="0" i="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16</a:t>
            </a:fld>
            <a:endParaRPr lang="zh-CN" altLang="en-US"/>
          </a:p>
        </p:txBody>
      </p:sp>
    </p:spTree>
    <p:extLst>
      <p:ext uri="{BB962C8B-B14F-4D97-AF65-F5344CB8AC3E}">
        <p14:creationId xmlns:p14="http://schemas.microsoft.com/office/powerpoint/2010/main" val="981268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sz="1200" b="0" i="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17</a:t>
            </a:fld>
            <a:endParaRPr lang="zh-CN" altLang="en-US"/>
          </a:p>
        </p:txBody>
      </p:sp>
    </p:spTree>
    <p:extLst>
      <p:ext uri="{BB962C8B-B14F-4D97-AF65-F5344CB8AC3E}">
        <p14:creationId xmlns:p14="http://schemas.microsoft.com/office/powerpoint/2010/main" val="981268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sz="1200" b="0" i="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18</a:t>
            </a:fld>
            <a:endParaRPr lang="zh-CN" altLang="en-US"/>
          </a:p>
        </p:txBody>
      </p:sp>
    </p:spTree>
    <p:extLst>
      <p:ext uri="{BB962C8B-B14F-4D97-AF65-F5344CB8AC3E}">
        <p14:creationId xmlns:p14="http://schemas.microsoft.com/office/powerpoint/2010/main" val="981268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sz="1200" b="0" i="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19</a:t>
            </a:fld>
            <a:endParaRPr lang="zh-CN" altLang="en-US"/>
          </a:p>
        </p:txBody>
      </p:sp>
    </p:spTree>
    <p:extLst>
      <p:ext uri="{BB962C8B-B14F-4D97-AF65-F5344CB8AC3E}">
        <p14:creationId xmlns:p14="http://schemas.microsoft.com/office/powerpoint/2010/main" val="981268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sz="1200" b="0" i="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20</a:t>
            </a:fld>
            <a:endParaRPr lang="zh-CN" altLang="en-US"/>
          </a:p>
        </p:txBody>
      </p:sp>
    </p:spTree>
    <p:extLst>
      <p:ext uri="{BB962C8B-B14F-4D97-AF65-F5344CB8AC3E}">
        <p14:creationId xmlns:p14="http://schemas.microsoft.com/office/powerpoint/2010/main" val="981268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sz="1200" b="0" i="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21</a:t>
            </a:fld>
            <a:endParaRPr lang="zh-CN" altLang="en-US"/>
          </a:p>
        </p:txBody>
      </p:sp>
    </p:spTree>
    <p:extLst>
      <p:ext uri="{BB962C8B-B14F-4D97-AF65-F5344CB8AC3E}">
        <p14:creationId xmlns:p14="http://schemas.microsoft.com/office/powerpoint/2010/main" val="981268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sz="1200" b="0" i="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22</a:t>
            </a:fld>
            <a:endParaRPr lang="zh-CN" altLang="en-US"/>
          </a:p>
        </p:txBody>
      </p:sp>
    </p:spTree>
    <p:extLst>
      <p:ext uri="{BB962C8B-B14F-4D97-AF65-F5344CB8AC3E}">
        <p14:creationId xmlns:p14="http://schemas.microsoft.com/office/powerpoint/2010/main" val="981268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solidFill>
                  <a:srgbClr val="000000"/>
                </a:solidFill>
                <a:latin typeface="微软雅黑" panose="020B0503020204020204" pitchFamily="34" charset="-122"/>
                <a:ea typeface="微软雅黑" panose="020B0503020204020204" pitchFamily="34" charset="-122"/>
              </a:rPr>
              <a:t>设备更新的原因：（</a:t>
            </a:r>
            <a:r>
              <a:rPr kumimoji="1" lang="en-US" altLang="zh-CN" sz="1200" dirty="0">
                <a:solidFill>
                  <a:srgbClr val="000000"/>
                </a:solidFill>
                <a:latin typeface="微软雅黑" panose="020B0503020204020204" pitchFamily="34" charset="-122"/>
                <a:ea typeface="微软雅黑" panose="020B0503020204020204" pitchFamily="34" charset="-122"/>
              </a:rPr>
              <a:t>1</a:t>
            </a:r>
            <a:r>
              <a:rPr kumimoji="1" lang="zh-CN" altLang="en-US" sz="1200" dirty="0">
                <a:solidFill>
                  <a:srgbClr val="000000"/>
                </a:solidFill>
                <a:latin typeface="微软雅黑" panose="020B0503020204020204" pitchFamily="34" charset="-122"/>
                <a:ea typeface="微软雅黑" panose="020B0503020204020204" pitchFamily="34" charset="-122"/>
              </a:rPr>
              <a:t>）现有设备损坏，无法正常工作；（</a:t>
            </a:r>
            <a:r>
              <a:rPr kumimoji="1" lang="en-US" altLang="zh-CN" sz="1200" dirty="0">
                <a:solidFill>
                  <a:srgbClr val="000000"/>
                </a:solidFill>
                <a:latin typeface="微软雅黑" panose="020B0503020204020204" pitchFamily="34" charset="-122"/>
                <a:ea typeface="微软雅黑" panose="020B0503020204020204" pitchFamily="34" charset="-122"/>
              </a:rPr>
              <a:t>2</a:t>
            </a:r>
            <a:r>
              <a:rPr kumimoji="1" lang="zh-CN" altLang="en-US" sz="1200" dirty="0">
                <a:solidFill>
                  <a:srgbClr val="000000"/>
                </a:solidFill>
                <a:latin typeface="微软雅黑" panose="020B0503020204020204" pitchFamily="34" charset="-122"/>
                <a:ea typeface="微软雅黑" panose="020B0503020204020204" pitchFamily="34" charset="-122"/>
              </a:rPr>
              <a:t>）出现性能、效率更高的新设备；（</a:t>
            </a:r>
            <a:r>
              <a:rPr kumimoji="1" lang="en-US" altLang="zh-CN" sz="1200" dirty="0">
                <a:solidFill>
                  <a:srgbClr val="000000"/>
                </a:solidFill>
                <a:latin typeface="微软雅黑" panose="020B0503020204020204" pitchFamily="34" charset="-122"/>
                <a:ea typeface="微软雅黑" panose="020B0503020204020204" pitchFamily="34" charset="-122"/>
              </a:rPr>
              <a:t>3</a:t>
            </a:r>
            <a:r>
              <a:rPr kumimoji="1" lang="zh-CN" altLang="en-US" sz="1200" dirty="0">
                <a:solidFill>
                  <a:srgbClr val="000000"/>
                </a:solidFill>
                <a:latin typeface="微软雅黑" panose="020B0503020204020204" pitchFamily="34" charset="-122"/>
                <a:ea typeface="微软雅黑" panose="020B0503020204020204" pitchFamily="34" charset="-122"/>
              </a:rPr>
              <a:t>）使用原设备的原因消失，如市场已不需要原设备生产的产品；（</a:t>
            </a:r>
            <a:r>
              <a:rPr kumimoji="1" lang="en-US" altLang="zh-CN" sz="1200" dirty="0">
                <a:solidFill>
                  <a:srgbClr val="000000"/>
                </a:solidFill>
                <a:latin typeface="微软雅黑" panose="020B0503020204020204" pitchFamily="34" charset="-122"/>
                <a:ea typeface="微软雅黑" panose="020B0503020204020204" pitchFamily="34" charset="-122"/>
              </a:rPr>
              <a:t>4</a:t>
            </a:r>
            <a:r>
              <a:rPr kumimoji="1" lang="zh-CN" altLang="en-US" sz="1200" dirty="0">
                <a:solidFill>
                  <a:srgbClr val="000000"/>
                </a:solidFill>
                <a:latin typeface="微软雅黑" panose="020B0503020204020204" pitchFamily="34" charset="-122"/>
                <a:ea typeface="微软雅黑" panose="020B0503020204020204" pitchFamily="34" charset="-122"/>
              </a:rPr>
              <a:t>）现有设备无法满足产品需求。</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25</a:t>
            </a:fld>
            <a:endParaRPr lang="zh-CN" altLang="en-US"/>
          </a:p>
        </p:txBody>
      </p:sp>
    </p:spTree>
    <p:extLst>
      <p:ext uri="{BB962C8B-B14F-4D97-AF65-F5344CB8AC3E}">
        <p14:creationId xmlns:p14="http://schemas.microsoft.com/office/powerpoint/2010/main" val="2849256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日常生产生活中，设备更新随处可见。机器用了一段时间之后就要大修、车辆要定期保养。另外，</a:t>
            </a:r>
            <a:r>
              <a:rPr lang="zh-CN" altLang="en-US" sz="1200" b="0" i="0" kern="1200" dirty="0">
                <a:solidFill>
                  <a:schemeClr val="tx1"/>
                </a:solidFill>
                <a:effectLst/>
                <a:latin typeface="+mn-lt"/>
                <a:ea typeface="+mn-ea"/>
                <a:cs typeface="+mn-cs"/>
              </a:rPr>
              <a:t>在技术进步迅速的今天，由于技术日新月异，很多设备尽管还处于完好状态，但由于技术性能陈旧，生产实践中，我们需要用新型的设备来替换旧设备，或对旧设备进行技术改造，生活中</a:t>
            </a:r>
            <a:r>
              <a:rPr lang="zh-CN" altLang="en-US" dirty="0"/>
              <a:t>手机、电脑、家用电器等出了新品后大家就会去购买新产品淘汰旧产品</a:t>
            </a:r>
            <a:r>
              <a:rPr lang="en-US" altLang="zh-CN" dirty="0"/>
              <a:t>……</a:t>
            </a:r>
            <a:r>
              <a:rPr lang="zh-CN" altLang="en-US" dirty="0"/>
              <a:t>设备更新</a:t>
            </a:r>
            <a:r>
              <a:rPr lang="zh-CN" altLang="en-US" sz="1200" dirty="0">
                <a:solidFill>
                  <a:srgbClr val="002060"/>
                </a:solidFill>
                <a:latin typeface="微软雅黑" panose="020B0503020204020204" pitchFamily="34" charset="-122"/>
                <a:ea typeface="微软雅黑" panose="020B0503020204020204" pitchFamily="34" charset="-122"/>
              </a:rPr>
              <a:t>是保证社会再生产正常进行的必要条件和必要手段。</a:t>
            </a:r>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2</a:t>
            </a:fld>
            <a:endParaRPr lang="zh-CN" altLang="en-US"/>
          </a:p>
        </p:txBody>
      </p:sp>
    </p:spTree>
    <p:extLst>
      <p:ext uri="{BB962C8B-B14F-4D97-AF65-F5344CB8AC3E}">
        <p14:creationId xmlns:p14="http://schemas.microsoft.com/office/powerpoint/2010/main" val="2698968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华文细黑" panose="02010600040101010101" pitchFamily="2" charset="-122"/>
                <a:ea typeface="华文细黑" panose="02010600040101010101" pitchFamily="2" charset="-122"/>
              </a:rPr>
              <a:t>设备的更新与其寿命紧密相关，现代设备的寿命不仅要考虑自然寿命，而且还要考虑设备的技术寿命和经济寿命。</a:t>
            </a:r>
            <a:endParaRPr lang="en-US" altLang="zh-CN" sz="1200" dirty="0">
              <a:solidFill>
                <a:srgbClr val="FF0000"/>
              </a:solidFill>
              <a:latin typeface="华文细黑" panose="02010600040101010101" pitchFamily="2" charset="-122"/>
              <a:ea typeface="华文细黑" panose="0201060004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一般来说，自然寿命、技术寿命、经济寿命中，自然寿命最长。</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solidFill>
                  <a:srgbClr val="FF0000"/>
                </a:solidFill>
                <a:latin typeface="华文细黑" panose="02010600040101010101" pitchFamily="2" charset="-122"/>
                <a:ea typeface="华文细黑" panose="02010600040101010101" pitchFamily="2" charset="-122"/>
              </a:rPr>
              <a:t>经济寿命：一台设备的年平均使用成本最低的年数。</a:t>
            </a:r>
            <a:endParaRPr kumimoji="1" lang="zh-CN" altLang="en-US" sz="1200" b="1" kern="1200" cap="none" spc="0" normalizeH="0" baseline="0" noProof="0" dirty="0">
              <a:solidFill>
                <a:srgbClr val="FF0000"/>
              </a:solidFill>
              <a:latin typeface="华文细黑" panose="02010600040101010101" pitchFamily="2" charset="-122"/>
              <a:ea typeface="华文细黑" panose="0201060004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rgbClr val="FF0000"/>
              </a:solidFill>
              <a:latin typeface="华文细黑" panose="02010600040101010101" pitchFamily="2" charset="-122"/>
              <a:ea typeface="华文细黑"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27</a:t>
            </a:fld>
            <a:endParaRPr lang="zh-CN" altLang="en-US"/>
          </a:p>
        </p:txBody>
      </p:sp>
    </p:spTree>
    <p:extLst>
      <p:ext uri="{BB962C8B-B14F-4D97-AF65-F5344CB8AC3E}">
        <p14:creationId xmlns:p14="http://schemas.microsoft.com/office/powerpoint/2010/main" val="2849256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28</a:t>
            </a:fld>
            <a:endParaRPr lang="zh-CN" altLang="en-US"/>
          </a:p>
        </p:txBody>
      </p:sp>
    </p:spTree>
    <p:extLst>
      <p:ext uri="{BB962C8B-B14F-4D97-AF65-F5344CB8AC3E}">
        <p14:creationId xmlns:p14="http://schemas.microsoft.com/office/powerpoint/2010/main" val="2849256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29</a:t>
            </a:fld>
            <a:endParaRPr lang="zh-CN" altLang="en-US"/>
          </a:p>
        </p:txBody>
      </p:sp>
    </p:spTree>
    <p:extLst>
      <p:ext uri="{BB962C8B-B14F-4D97-AF65-F5344CB8AC3E}">
        <p14:creationId xmlns:p14="http://schemas.microsoft.com/office/powerpoint/2010/main" val="2849256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30</a:t>
            </a:fld>
            <a:endParaRPr lang="zh-CN" altLang="en-US"/>
          </a:p>
        </p:txBody>
      </p:sp>
    </p:spTree>
    <p:extLst>
      <p:ext uri="{BB962C8B-B14F-4D97-AF65-F5344CB8AC3E}">
        <p14:creationId xmlns:p14="http://schemas.microsoft.com/office/powerpoint/2010/main" val="2849256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kern="0" dirty="0">
                <a:solidFill>
                  <a:srgbClr val="000000"/>
                </a:solidFill>
                <a:latin typeface="华文细黑" pitchFamily="2" charset="-122"/>
                <a:ea typeface="华文细黑" pitchFamily="2" charset="-122"/>
              </a:rPr>
              <a:t>AAC</a:t>
            </a:r>
            <a:r>
              <a:rPr kumimoji="1" lang="zh-CN" altLang="en-US" sz="1200" kern="0" dirty="0">
                <a:solidFill>
                  <a:srgbClr val="000000"/>
                </a:solidFill>
                <a:latin typeface="华文细黑" pitchFamily="2" charset="-122"/>
                <a:ea typeface="华文细黑" pitchFamily="2" charset="-122"/>
              </a:rPr>
              <a:t>＝（</a:t>
            </a:r>
            <a:r>
              <a:rPr kumimoji="1" lang="en-US" altLang="zh-CN" sz="1200" kern="0" dirty="0">
                <a:solidFill>
                  <a:srgbClr val="000000"/>
                </a:solidFill>
                <a:latin typeface="华文细黑" pitchFamily="2" charset="-122"/>
                <a:ea typeface="华文细黑" pitchFamily="2" charset="-122"/>
              </a:rPr>
              <a:t>P</a:t>
            </a:r>
            <a:r>
              <a:rPr kumimoji="1" lang="zh-CN" altLang="en-US" sz="1200" kern="0" dirty="0">
                <a:solidFill>
                  <a:srgbClr val="000000"/>
                </a:solidFill>
                <a:latin typeface="华文细黑" pitchFamily="2" charset="-122"/>
                <a:ea typeface="华文细黑" pitchFamily="2" charset="-122"/>
              </a:rPr>
              <a:t>－</a:t>
            </a:r>
            <a:r>
              <a:rPr kumimoji="1" lang="en-US" altLang="zh-CN" sz="1200" kern="0" dirty="0">
                <a:solidFill>
                  <a:srgbClr val="000000"/>
                </a:solidFill>
                <a:latin typeface="华文细黑" pitchFamily="2" charset="-122"/>
                <a:ea typeface="华文细黑" pitchFamily="2" charset="-122"/>
              </a:rPr>
              <a:t>S</a:t>
            </a:r>
            <a:r>
              <a:rPr kumimoji="1" lang="zh-CN" altLang="en-US" sz="1200" kern="0" dirty="0">
                <a:solidFill>
                  <a:srgbClr val="000000"/>
                </a:solidFill>
                <a:latin typeface="华文细黑" pitchFamily="2" charset="-122"/>
                <a:ea typeface="华文细黑" pitchFamily="2" charset="-122"/>
              </a:rPr>
              <a:t>）</a:t>
            </a:r>
            <a:r>
              <a:rPr kumimoji="1" lang="en-US" altLang="zh-CN" sz="1200" kern="0" dirty="0">
                <a:solidFill>
                  <a:srgbClr val="000000"/>
                </a:solidFill>
                <a:latin typeface="华文细黑" pitchFamily="2" charset="-122"/>
                <a:ea typeface="华文细黑" pitchFamily="2" charset="-122"/>
              </a:rPr>
              <a:t>·</a:t>
            </a:r>
            <a:r>
              <a:rPr kumimoji="1" lang="zh-CN" altLang="en-US" sz="1200" kern="0" dirty="0">
                <a:solidFill>
                  <a:srgbClr val="000000"/>
                </a:solidFill>
                <a:latin typeface="华文细黑" pitchFamily="2" charset="-122"/>
                <a:ea typeface="华文细黑" pitchFamily="2" charset="-122"/>
              </a:rPr>
              <a:t>（</a:t>
            </a:r>
            <a:r>
              <a:rPr kumimoji="1" lang="en-US" altLang="zh-CN" sz="1200" kern="0" dirty="0">
                <a:solidFill>
                  <a:srgbClr val="000000"/>
                </a:solidFill>
                <a:latin typeface="华文细黑" pitchFamily="2" charset="-122"/>
                <a:ea typeface="华文细黑" pitchFamily="2" charset="-122"/>
              </a:rPr>
              <a:t>A</a:t>
            </a:r>
            <a:r>
              <a:rPr kumimoji="1" lang="zh-CN" altLang="en-US" sz="1200" kern="0" dirty="0">
                <a:solidFill>
                  <a:srgbClr val="000000"/>
                </a:solidFill>
                <a:latin typeface="华文细黑" pitchFamily="2" charset="-122"/>
                <a:ea typeface="华文细黑" pitchFamily="2" charset="-122"/>
              </a:rPr>
              <a:t>／</a:t>
            </a:r>
            <a:r>
              <a:rPr kumimoji="1" lang="en-US" altLang="zh-CN" sz="1200" kern="0" dirty="0">
                <a:solidFill>
                  <a:srgbClr val="000000"/>
                </a:solidFill>
                <a:latin typeface="华文细黑" pitchFamily="2" charset="-122"/>
                <a:ea typeface="华文细黑" pitchFamily="2" charset="-122"/>
              </a:rPr>
              <a:t>P</a:t>
            </a:r>
            <a:r>
              <a:rPr kumimoji="1" lang="zh-CN" altLang="en-US" sz="1200" kern="0" dirty="0">
                <a:solidFill>
                  <a:srgbClr val="000000"/>
                </a:solidFill>
                <a:latin typeface="华文细黑" pitchFamily="2" charset="-122"/>
                <a:ea typeface="华文细黑" pitchFamily="2" charset="-122"/>
              </a:rPr>
              <a:t>，</a:t>
            </a:r>
            <a:r>
              <a:rPr kumimoji="1" lang="en-US" altLang="zh-CN" sz="1200" kern="0" dirty="0" err="1">
                <a:solidFill>
                  <a:srgbClr val="000000"/>
                </a:solidFill>
                <a:latin typeface="华文细黑" pitchFamily="2" charset="-122"/>
                <a:ea typeface="华文细黑" pitchFamily="2" charset="-122"/>
              </a:rPr>
              <a:t>i</a:t>
            </a:r>
            <a:r>
              <a:rPr kumimoji="1" lang="zh-CN" altLang="en-US" sz="1200" kern="0" dirty="0">
                <a:solidFill>
                  <a:srgbClr val="000000"/>
                </a:solidFill>
                <a:latin typeface="华文细黑" pitchFamily="2" charset="-122"/>
                <a:ea typeface="华文细黑" pitchFamily="2" charset="-122"/>
              </a:rPr>
              <a:t>，</a:t>
            </a:r>
            <a:r>
              <a:rPr kumimoji="1" lang="en-US" altLang="zh-CN" sz="1200" kern="0" dirty="0">
                <a:solidFill>
                  <a:srgbClr val="000000"/>
                </a:solidFill>
                <a:latin typeface="华文细黑" pitchFamily="2" charset="-122"/>
                <a:ea typeface="华文细黑" pitchFamily="2" charset="-122"/>
              </a:rPr>
              <a:t>N</a:t>
            </a:r>
            <a:r>
              <a:rPr kumimoji="1" lang="zh-CN" altLang="en-US" sz="1200" kern="0" dirty="0">
                <a:solidFill>
                  <a:srgbClr val="000000"/>
                </a:solidFill>
                <a:latin typeface="华文细黑" pitchFamily="2" charset="-122"/>
                <a:ea typeface="华文细黑" pitchFamily="2" charset="-122"/>
              </a:rPr>
              <a:t>）＋</a:t>
            </a:r>
            <a:r>
              <a:rPr kumimoji="1" lang="en-US" altLang="zh-CN" sz="1200" kern="0" dirty="0" err="1">
                <a:solidFill>
                  <a:srgbClr val="000000"/>
                </a:solidFill>
                <a:latin typeface="华文细黑" pitchFamily="2" charset="-122"/>
                <a:ea typeface="华文细黑" pitchFamily="2" charset="-122"/>
              </a:rPr>
              <a:t>S·i</a:t>
            </a:r>
            <a:r>
              <a:rPr kumimoji="1" lang="zh-CN" altLang="en-US" sz="1200" kern="0" dirty="0">
                <a:solidFill>
                  <a:srgbClr val="000000"/>
                </a:solidFill>
                <a:latin typeface="华文细黑" pitchFamily="2" charset="-122"/>
                <a:ea typeface="华文细黑" pitchFamily="2" charset="-122"/>
              </a:rPr>
              <a:t>＋</a:t>
            </a:r>
            <a:r>
              <a:rPr kumimoji="1" lang="en-US" altLang="zh-CN" sz="1200" kern="0" dirty="0">
                <a:solidFill>
                  <a:srgbClr val="000000"/>
                </a:solidFill>
                <a:latin typeface="华文细黑" pitchFamily="2" charset="-122"/>
                <a:ea typeface="华文细黑" pitchFamily="2" charset="-122"/>
              </a:rPr>
              <a:t>Y</a:t>
            </a:r>
            <a:r>
              <a:rPr kumimoji="1" lang="en-US" altLang="zh-CN" sz="1200" kern="0" baseline="-25000" dirty="0">
                <a:solidFill>
                  <a:srgbClr val="000000"/>
                </a:solidFill>
                <a:latin typeface="华文细黑" pitchFamily="2" charset="-122"/>
                <a:ea typeface="华文细黑" pitchFamily="2" charset="-122"/>
              </a:rPr>
              <a:t>0</a:t>
            </a:r>
            <a:r>
              <a:rPr kumimoji="1" lang="zh-CN" altLang="en-US" sz="1200" kern="0" dirty="0">
                <a:solidFill>
                  <a:srgbClr val="000000"/>
                </a:solidFill>
                <a:latin typeface="华文细黑" pitchFamily="2" charset="-122"/>
                <a:ea typeface="华文细黑" pitchFamily="2" charset="-122"/>
              </a:rPr>
              <a:t>＋</a:t>
            </a:r>
            <a:r>
              <a:rPr kumimoji="1" lang="en-US" altLang="zh-CN" sz="1200" kern="0" dirty="0" err="1">
                <a:solidFill>
                  <a:srgbClr val="000000"/>
                </a:solidFill>
                <a:latin typeface="华文细黑" pitchFamily="2" charset="-122"/>
                <a:ea typeface="华文细黑" pitchFamily="2" charset="-122"/>
              </a:rPr>
              <a:t>Y</a:t>
            </a:r>
            <a:r>
              <a:rPr kumimoji="1" lang="en-US" altLang="zh-CN" sz="1200" kern="0" baseline="-25000" dirty="0" err="1">
                <a:solidFill>
                  <a:srgbClr val="000000"/>
                </a:solidFill>
                <a:latin typeface="华文细黑" pitchFamily="2" charset="-122"/>
                <a:ea typeface="华文细黑" pitchFamily="2" charset="-122"/>
              </a:rPr>
              <a:t>m</a:t>
            </a:r>
            <a:endParaRPr kumimoji="1" lang="en-US" altLang="zh-CN" sz="1200" kern="0" baseline="-25000" dirty="0">
              <a:solidFill>
                <a:srgbClr val="000000"/>
              </a:solidFill>
              <a:latin typeface="华文细黑" pitchFamily="2" charset="-122"/>
              <a:ea typeface="华文细黑" pitchFamily="2" charset="-122"/>
            </a:endParaRPr>
          </a:p>
          <a:p>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31</a:t>
            </a:fld>
            <a:endParaRPr lang="zh-CN" altLang="en-US"/>
          </a:p>
        </p:txBody>
      </p:sp>
    </p:spTree>
    <p:extLst>
      <p:ext uri="{BB962C8B-B14F-4D97-AF65-F5344CB8AC3E}">
        <p14:creationId xmlns:p14="http://schemas.microsoft.com/office/powerpoint/2010/main" val="2849256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32</a:t>
            </a:fld>
            <a:endParaRPr lang="zh-CN" altLang="en-US"/>
          </a:p>
        </p:txBody>
      </p:sp>
    </p:spTree>
    <p:extLst>
      <p:ext uri="{BB962C8B-B14F-4D97-AF65-F5344CB8AC3E}">
        <p14:creationId xmlns:p14="http://schemas.microsoft.com/office/powerpoint/2010/main" val="2849256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34</a:t>
            </a:fld>
            <a:endParaRPr lang="zh-CN" altLang="en-US"/>
          </a:p>
        </p:txBody>
      </p:sp>
    </p:spTree>
    <p:extLst>
      <p:ext uri="{BB962C8B-B14F-4D97-AF65-F5344CB8AC3E}">
        <p14:creationId xmlns:p14="http://schemas.microsoft.com/office/powerpoint/2010/main" val="2849256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35</a:t>
            </a:fld>
            <a:endParaRPr lang="zh-CN" altLang="en-US"/>
          </a:p>
        </p:txBody>
      </p:sp>
    </p:spTree>
    <p:extLst>
      <p:ext uri="{BB962C8B-B14F-4D97-AF65-F5344CB8AC3E}">
        <p14:creationId xmlns:p14="http://schemas.microsoft.com/office/powerpoint/2010/main" val="2849256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36</a:t>
            </a:fld>
            <a:endParaRPr lang="zh-CN" altLang="en-US"/>
          </a:p>
        </p:txBody>
      </p:sp>
    </p:spTree>
    <p:extLst>
      <p:ext uri="{BB962C8B-B14F-4D97-AF65-F5344CB8AC3E}">
        <p14:creationId xmlns:p14="http://schemas.microsoft.com/office/powerpoint/2010/main" val="2849256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37</a:t>
            </a:fld>
            <a:endParaRPr lang="zh-CN" altLang="en-US"/>
          </a:p>
        </p:txBody>
      </p:sp>
    </p:spTree>
    <p:extLst>
      <p:ext uri="{BB962C8B-B14F-4D97-AF65-F5344CB8AC3E}">
        <p14:creationId xmlns:p14="http://schemas.microsoft.com/office/powerpoint/2010/main" val="2849256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E89BDE-33F0-4D8F-BA32-89A32FF44552}" type="slidenum">
              <a:rPr lang="zh-CN" altLang="en-US" smtClean="0"/>
              <a:t>3</a:t>
            </a:fld>
            <a:endParaRPr lang="zh-CN" altLang="en-US"/>
          </a:p>
        </p:txBody>
      </p:sp>
    </p:spTree>
    <p:extLst>
      <p:ext uri="{BB962C8B-B14F-4D97-AF65-F5344CB8AC3E}">
        <p14:creationId xmlns:p14="http://schemas.microsoft.com/office/powerpoint/2010/main" val="4098947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38</a:t>
            </a:fld>
            <a:endParaRPr lang="zh-CN" altLang="en-US"/>
          </a:p>
        </p:txBody>
      </p:sp>
    </p:spTree>
    <p:extLst>
      <p:ext uri="{BB962C8B-B14F-4D97-AF65-F5344CB8AC3E}">
        <p14:creationId xmlns:p14="http://schemas.microsoft.com/office/powerpoint/2010/main" val="2849256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39</a:t>
            </a:fld>
            <a:endParaRPr lang="zh-CN" altLang="en-US"/>
          </a:p>
        </p:txBody>
      </p:sp>
    </p:spTree>
    <p:extLst>
      <p:ext uri="{BB962C8B-B14F-4D97-AF65-F5344CB8AC3E}">
        <p14:creationId xmlns:p14="http://schemas.microsoft.com/office/powerpoint/2010/main" val="2849256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40</a:t>
            </a:fld>
            <a:endParaRPr lang="zh-CN" altLang="en-US"/>
          </a:p>
        </p:txBody>
      </p:sp>
    </p:spTree>
    <p:extLst>
      <p:ext uri="{BB962C8B-B14F-4D97-AF65-F5344CB8AC3E}">
        <p14:creationId xmlns:p14="http://schemas.microsoft.com/office/powerpoint/2010/main" val="2849256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8</a:t>
            </a:fld>
            <a:endParaRPr lang="zh-CN" altLang="en-US"/>
          </a:p>
        </p:txBody>
      </p:sp>
    </p:spTree>
    <p:extLst>
      <p:ext uri="{BB962C8B-B14F-4D97-AF65-F5344CB8AC3E}">
        <p14:creationId xmlns:p14="http://schemas.microsoft.com/office/powerpoint/2010/main" val="981268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年</a:t>
            </a:r>
            <a:r>
              <a:rPr lang="en-US" altLang="zh-CN" dirty="0"/>
              <a:t>9</a:t>
            </a:r>
            <a:r>
              <a:rPr lang="zh-CN" altLang="en-US" dirty="0"/>
              <a:t>月</a:t>
            </a:r>
            <a:r>
              <a:rPr lang="en-US" altLang="zh-CN" dirty="0"/>
              <a:t>11</a:t>
            </a:r>
            <a:r>
              <a:rPr lang="zh-CN" altLang="en-US" dirty="0"/>
              <a:t>日</a:t>
            </a:r>
            <a:r>
              <a:rPr lang="en-US" altLang="zh-CN" dirty="0"/>
              <a:t>iPhone11</a:t>
            </a:r>
            <a:r>
              <a:rPr lang="zh-CN" altLang="en-US" dirty="0"/>
              <a:t>上市，定价</a:t>
            </a:r>
            <a:r>
              <a:rPr lang="en-US" altLang="zh-CN" dirty="0"/>
              <a:t>5999</a:t>
            </a:r>
            <a:r>
              <a:rPr lang="zh-CN" altLang="en-US" dirty="0"/>
              <a:t>。之后价格稳定在</a:t>
            </a:r>
            <a:r>
              <a:rPr lang="en-US" altLang="zh-CN" dirty="0"/>
              <a:t>5000-5900</a:t>
            </a:r>
            <a:r>
              <a:rPr lang="zh-CN" altLang="en-US" dirty="0"/>
              <a:t>。</a:t>
            </a:r>
            <a:endParaRPr lang="en-US" altLang="zh-CN" dirty="0"/>
          </a:p>
          <a:p>
            <a:r>
              <a:rPr lang="en-US" altLang="zh-CN" dirty="0"/>
              <a:t>2020</a:t>
            </a:r>
            <a:r>
              <a:rPr lang="zh-CN" altLang="en-US" dirty="0"/>
              <a:t>年</a:t>
            </a:r>
            <a:r>
              <a:rPr lang="en-US" altLang="zh-CN" dirty="0"/>
              <a:t>8</a:t>
            </a:r>
            <a:r>
              <a:rPr lang="zh-CN" altLang="en-US" dirty="0"/>
              <a:t>月份</a:t>
            </a:r>
            <a:r>
              <a:rPr lang="en-US" altLang="zh-CN" dirty="0"/>
              <a:t>iPhone12</a:t>
            </a:r>
            <a:r>
              <a:rPr lang="zh-CN" altLang="en-US" dirty="0"/>
              <a:t>上市，</a:t>
            </a:r>
            <a:r>
              <a:rPr lang="en-US" altLang="zh-CN" dirty="0"/>
              <a:t>iPhone11</a:t>
            </a:r>
            <a:r>
              <a:rPr lang="zh-CN" altLang="en-US" dirty="0"/>
              <a:t>的价格从</a:t>
            </a:r>
            <a:r>
              <a:rPr lang="en-US" altLang="zh-CN" dirty="0"/>
              <a:t>5000</a:t>
            </a:r>
            <a:r>
              <a:rPr lang="zh-CN" altLang="en-US" dirty="0"/>
              <a:t>快速下滑至</a:t>
            </a:r>
            <a:r>
              <a:rPr lang="en-US" altLang="zh-CN" dirty="0"/>
              <a:t>4399</a:t>
            </a:r>
            <a:r>
              <a:rPr lang="zh-CN" altLang="en-US" dirty="0"/>
              <a:t>，最低达到</a:t>
            </a:r>
            <a:r>
              <a:rPr lang="en-US" altLang="zh-CN" dirty="0"/>
              <a:t>3999</a:t>
            </a:r>
            <a:r>
              <a:rPr lang="zh-CN" altLang="en-US" dirty="0"/>
              <a:t>。</a:t>
            </a:r>
            <a:endParaRPr lang="en-US" altLang="zh-CN" dirty="0"/>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6E89BDE-33F0-4D8F-BA32-89A32FF44552}" type="slidenum">
              <a:rPr lang="zh-CN" altLang="en-US" smtClean="0"/>
              <a:t>9</a:t>
            </a:fld>
            <a:endParaRPr lang="zh-CN" altLang="en-US"/>
          </a:p>
        </p:txBody>
      </p:sp>
    </p:spTree>
    <p:extLst>
      <p:ext uri="{BB962C8B-B14F-4D97-AF65-F5344CB8AC3E}">
        <p14:creationId xmlns:p14="http://schemas.microsoft.com/office/powerpoint/2010/main" val="981268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我们来看一组音乐播放器的演化历史，从</a:t>
            </a:r>
            <a:r>
              <a:rPr lang="zh-CN" altLang="en-US" sz="1200" b="0" i="0" kern="1200" dirty="0">
                <a:solidFill>
                  <a:schemeClr val="tx1"/>
                </a:solidFill>
                <a:effectLst/>
                <a:latin typeface="+mn-lt"/>
                <a:ea typeface="+mn-ea"/>
                <a:cs typeface="+mn-cs"/>
              </a:rPr>
              <a:t>录音机、随身听、</a:t>
            </a:r>
            <a:r>
              <a:rPr lang="en-US" altLang="zh-CN" sz="1200" b="0" i="0" kern="1200" dirty="0">
                <a:solidFill>
                  <a:schemeClr val="tx1"/>
                </a:solidFill>
                <a:effectLst/>
                <a:latin typeface="+mn-lt"/>
                <a:ea typeface="+mn-ea"/>
                <a:cs typeface="+mn-cs"/>
              </a:rPr>
              <a:t>CD</a:t>
            </a:r>
            <a:r>
              <a:rPr lang="zh-CN" altLang="en-US" sz="1200" b="0" i="0" kern="1200" dirty="0">
                <a:solidFill>
                  <a:schemeClr val="tx1"/>
                </a:solidFill>
                <a:effectLst/>
                <a:latin typeface="+mn-lt"/>
                <a:ea typeface="+mn-ea"/>
                <a:cs typeface="+mn-cs"/>
              </a:rPr>
              <a:t>机、</a:t>
            </a:r>
            <a:r>
              <a:rPr lang="en-US" altLang="zh-CN" sz="1200" b="0" i="0" kern="1200" dirty="0">
                <a:solidFill>
                  <a:schemeClr val="tx1"/>
                </a:solidFill>
                <a:effectLst/>
                <a:latin typeface="+mn-lt"/>
                <a:ea typeface="+mn-ea"/>
                <a:cs typeface="+mn-cs"/>
              </a:rPr>
              <a:t>MP3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iPod </a:t>
            </a:r>
            <a:r>
              <a:rPr lang="zh-CN" altLang="en-US" sz="1200" b="0" i="0" kern="1200" dirty="0">
                <a:solidFill>
                  <a:schemeClr val="tx1"/>
                </a:solidFill>
                <a:effectLst/>
                <a:latin typeface="+mn-lt"/>
                <a:ea typeface="+mn-ea"/>
                <a:cs typeface="+mn-cs"/>
              </a:rPr>
              <a:t>，每一代新产品的诞生，往往意味着</a:t>
            </a:r>
            <a:r>
              <a:rPr lang="zh-CN" altLang="en-US" sz="1200" b="0" i="0" kern="1200" baseline="0" dirty="0">
                <a:solidFill>
                  <a:schemeClr val="tx1"/>
                </a:solidFill>
                <a:effectLst/>
                <a:latin typeface="+mn-lt"/>
                <a:ea typeface="+mn-ea"/>
                <a:cs typeface="+mn-cs"/>
              </a:rPr>
              <a:t>旧产品的陈旧落后，也造成了原有产品的贬值，进而退出历史舞台。</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6E89BDE-33F0-4D8F-BA32-89A32FF44552}" type="slidenum">
              <a:rPr lang="zh-CN" altLang="en-US" smtClean="0"/>
              <a:t>10</a:t>
            </a:fld>
            <a:endParaRPr lang="zh-CN" altLang="en-US"/>
          </a:p>
        </p:txBody>
      </p:sp>
    </p:spTree>
    <p:extLst>
      <p:ext uri="{BB962C8B-B14F-4D97-AF65-F5344CB8AC3E}">
        <p14:creationId xmlns:p14="http://schemas.microsoft.com/office/powerpoint/2010/main" val="981268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latin typeface="楷体" panose="02010609060101010101" pitchFamily="49" charset="-122"/>
                <a:ea typeface="楷体" panose="02010609060101010101" pitchFamily="49" charset="-122"/>
              </a:rPr>
              <a:t>Ⅰ类无形磨损</a:t>
            </a:r>
            <a:r>
              <a:rPr lang="zh-CN" altLang="en-US" sz="1200" dirty="0">
                <a:latin typeface="楷体" panose="02010609060101010101" pitchFamily="49" charset="-122"/>
                <a:ea typeface="楷体" panose="02010609060101010101" pitchFamily="49" charset="-122"/>
              </a:rPr>
              <a:t>、</a:t>
            </a:r>
            <a:r>
              <a:rPr lang="zh-CN" altLang="zh-CN" sz="1200" dirty="0">
                <a:latin typeface="楷体" panose="02010609060101010101" pitchFamily="49" charset="-122"/>
                <a:ea typeface="楷体" panose="02010609060101010101" pitchFamily="49" charset="-122"/>
              </a:rPr>
              <a:t>Ⅱ类无形磨损</a:t>
            </a:r>
            <a:r>
              <a:rPr lang="zh-CN" altLang="en-US" sz="1200" dirty="0">
                <a:latin typeface="楷体" panose="02010609060101010101" pitchFamily="49" charset="-122"/>
                <a:ea typeface="楷体" panose="02010609060101010101" pitchFamily="49" charset="-122"/>
              </a:rPr>
              <a:t>、</a:t>
            </a:r>
            <a:r>
              <a:rPr lang="zh-CN" altLang="zh-CN" sz="1200" dirty="0">
                <a:latin typeface="楷体" panose="02010609060101010101" pitchFamily="49" charset="-122"/>
                <a:ea typeface="楷体" panose="02010609060101010101" pitchFamily="49" charset="-122"/>
              </a:rPr>
              <a:t>Ⅱ类有形磨损</a:t>
            </a:r>
            <a:r>
              <a:rPr lang="zh-CN" altLang="en-US" sz="1200" dirty="0">
                <a:latin typeface="楷体" panose="02010609060101010101" pitchFamily="49" charset="-122"/>
                <a:ea typeface="楷体" panose="02010609060101010101" pitchFamily="49" charset="-122"/>
              </a:rPr>
              <a:t>、</a:t>
            </a:r>
            <a:r>
              <a:rPr lang="zh-CN" altLang="zh-CN" sz="1200" dirty="0">
                <a:latin typeface="楷体" panose="02010609060101010101" pitchFamily="49" charset="-122"/>
                <a:ea typeface="楷体" panose="02010609060101010101" pitchFamily="49" charset="-122"/>
              </a:rPr>
              <a:t>Ⅰ类有形磨损</a:t>
            </a:r>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11</a:t>
            </a:fld>
            <a:endParaRPr lang="zh-CN" altLang="en-US"/>
          </a:p>
        </p:txBody>
      </p:sp>
    </p:spTree>
    <p:extLst>
      <p:ext uri="{BB962C8B-B14F-4D97-AF65-F5344CB8AC3E}">
        <p14:creationId xmlns:p14="http://schemas.microsoft.com/office/powerpoint/2010/main" val="981268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12</a:t>
            </a:fld>
            <a:endParaRPr lang="zh-CN" altLang="en-US"/>
          </a:p>
        </p:txBody>
      </p:sp>
    </p:spTree>
    <p:extLst>
      <p:ext uri="{BB962C8B-B14F-4D97-AF65-F5344CB8AC3E}">
        <p14:creationId xmlns:p14="http://schemas.microsoft.com/office/powerpoint/2010/main" val="981268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有形磨损较轻可通过修理进行补偿；                磨损严重无法修复，应进行更新或改装；</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设备技术性能落后，应进行改装；                  设备市场价格降低，但使用价值未变，可继续使用。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6E89BDE-33F0-4D8F-BA32-89A32FF44552}" type="slidenum">
              <a:rPr lang="zh-CN" altLang="en-US" smtClean="0"/>
              <a:t>13</a:t>
            </a:fld>
            <a:endParaRPr lang="zh-CN" altLang="en-US"/>
          </a:p>
        </p:txBody>
      </p:sp>
    </p:spTree>
    <p:extLst>
      <p:ext uri="{BB962C8B-B14F-4D97-AF65-F5344CB8AC3E}">
        <p14:creationId xmlns:p14="http://schemas.microsoft.com/office/powerpoint/2010/main" val="981268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9426F2-0A48-4F4A-9B23-C05AE292793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C4239CE-E8D7-42E8-A48B-7856E10347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FEE97-0DFF-4A3C-8840-B26D07056CB2}"/>
              </a:ext>
            </a:extLst>
          </p:cNvPr>
          <p:cNvSpPr>
            <a:spLocks noGrp="1"/>
          </p:cNvSpPr>
          <p:nvPr>
            <p:ph type="dt" sz="half" idx="10"/>
          </p:nvPr>
        </p:nvSpPr>
        <p:spPr/>
        <p:txBody>
          <a:bodyPr/>
          <a:lstStyle/>
          <a:p>
            <a:fld id="{AFD3BC39-7926-4614-A368-31D1FE4F145D}" type="datetimeFigureOut">
              <a:rPr lang="zh-CN" altLang="en-US" smtClean="0"/>
              <a:t>2023/12/11</a:t>
            </a:fld>
            <a:endParaRPr lang="zh-CN" altLang="en-US"/>
          </a:p>
        </p:txBody>
      </p:sp>
      <p:sp>
        <p:nvSpPr>
          <p:cNvPr id="5" name="页脚占位符 4">
            <a:extLst>
              <a:ext uri="{FF2B5EF4-FFF2-40B4-BE49-F238E27FC236}">
                <a16:creationId xmlns:a16="http://schemas.microsoft.com/office/drawing/2014/main" id="{33BCC780-54CD-48DA-927D-84F433907A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BEB8228-1923-46B5-8F53-AFCFE1E7C592}"/>
              </a:ext>
            </a:extLst>
          </p:cNvPr>
          <p:cNvSpPr>
            <a:spLocks noGrp="1"/>
          </p:cNvSpPr>
          <p:nvPr>
            <p:ph type="sldNum" sz="quarter" idx="12"/>
          </p:nvPr>
        </p:nvSpPr>
        <p:spPr/>
        <p:txBody>
          <a:bodyPr/>
          <a:lstStyle/>
          <a:p>
            <a:fld id="{2B13B15C-67A8-414C-B413-BB837E62DE39}" type="slidenum">
              <a:rPr lang="zh-CN" altLang="en-US" smtClean="0"/>
              <a:t>‹#›</a:t>
            </a:fld>
            <a:endParaRPr lang="zh-CN" altLang="en-US"/>
          </a:p>
        </p:txBody>
      </p:sp>
    </p:spTree>
    <p:extLst>
      <p:ext uri="{BB962C8B-B14F-4D97-AF65-F5344CB8AC3E}">
        <p14:creationId xmlns:p14="http://schemas.microsoft.com/office/powerpoint/2010/main" val="1599630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8EC75C-C361-48E6-A55E-8FDBB94DE0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35090E-F6D3-4E80-AADF-A1601B18F57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B6FE55C-C243-480E-B098-7ED84FACA45E}"/>
              </a:ext>
            </a:extLst>
          </p:cNvPr>
          <p:cNvSpPr>
            <a:spLocks noGrp="1"/>
          </p:cNvSpPr>
          <p:nvPr>
            <p:ph type="dt" sz="half" idx="10"/>
          </p:nvPr>
        </p:nvSpPr>
        <p:spPr/>
        <p:txBody>
          <a:bodyPr/>
          <a:lstStyle/>
          <a:p>
            <a:fld id="{AFD3BC39-7926-4614-A368-31D1FE4F145D}" type="datetimeFigureOut">
              <a:rPr lang="zh-CN" altLang="en-US" smtClean="0"/>
              <a:t>2023/12/11</a:t>
            </a:fld>
            <a:endParaRPr lang="zh-CN" altLang="en-US"/>
          </a:p>
        </p:txBody>
      </p:sp>
      <p:sp>
        <p:nvSpPr>
          <p:cNvPr id="5" name="页脚占位符 4">
            <a:extLst>
              <a:ext uri="{FF2B5EF4-FFF2-40B4-BE49-F238E27FC236}">
                <a16:creationId xmlns:a16="http://schemas.microsoft.com/office/drawing/2014/main" id="{F7F4FEC2-BE5F-4393-878E-75F2683657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D21D05-77BF-4584-9E2A-1004CE19324D}"/>
              </a:ext>
            </a:extLst>
          </p:cNvPr>
          <p:cNvSpPr>
            <a:spLocks noGrp="1"/>
          </p:cNvSpPr>
          <p:nvPr>
            <p:ph type="sldNum" sz="quarter" idx="12"/>
          </p:nvPr>
        </p:nvSpPr>
        <p:spPr/>
        <p:txBody>
          <a:bodyPr/>
          <a:lstStyle/>
          <a:p>
            <a:fld id="{2B13B15C-67A8-414C-B413-BB837E62DE39}" type="slidenum">
              <a:rPr lang="zh-CN" altLang="en-US" smtClean="0"/>
              <a:t>‹#›</a:t>
            </a:fld>
            <a:endParaRPr lang="zh-CN" altLang="en-US"/>
          </a:p>
        </p:txBody>
      </p:sp>
    </p:spTree>
    <p:extLst>
      <p:ext uri="{BB962C8B-B14F-4D97-AF65-F5344CB8AC3E}">
        <p14:creationId xmlns:p14="http://schemas.microsoft.com/office/powerpoint/2010/main" val="2982672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4017318-E7C0-4328-9DCA-9403F44881C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CC209D4-DB92-4EBD-8663-0FD32B7681A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95F420B-7C25-4F1E-BFEA-C179AE71FF76}"/>
              </a:ext>
            </a:extLst>
          </p:cNvPr>
          <p:cNvSpPr>
            <a:spLocks noGrp="1"/>
          </p:cNvSpPr>
          <p:nvPr>
            <p:ph type="dt" sz="half" idx="10"/>
          </p:nvPr>
        </p:nvSpPr>
        <p:spPr/>
        <p:txBody>
          <a:bodyPr/>
          <a:lstStyle/>
          <a:p>
            <a:fld id="{AFD3BC39-7926-4614-A368-31D1FE4F145D}" type="datetimeFigureOut">
              <a:rPr lang="zh-CN" altLang="en-US" smtClean="0"/>
              <a:t>2023/12/11</a:t>
            </a:fld>
            <a:endParaRPr lang="zh-CN" altLang="en-US"/>
          </a:p>
        </p:txBody>
      </p:sp>
      <p:sp>
        <p:nvSpPr>
          <p:cNvPr id="5" name="页脚占位符 4">
            <a:extLst>
              <a:ext uri="{FF2B5EF4-FFF2-40B4-BE49-F238E27FC236}">
                <a16:creationId xmlns:a16="http://schemas.microsoft.com/office/drawing/2014/main" id="{3B5F80D6-B5BF-4E6F-BCAC-5AC13C3D6B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661EBE-D9B9-4610-AF54-B09B8D56D49F}"/>
              </a:ext>
            </a:extLst>
          </p:cNvPr>
          <p:cNvSpPr>
            <a:spLocks noGrp="1"/>
          </p:cNvSpPr>
          <p:nvPr>
            <p:ph type="sldNum" sz="quarter" idx="12"/>
          </p:nvPr>
        </p:nvSpPr>
        <p:spPr/>
        <p:txBody>
          <a:bodyPr/>
          <a:lstStyle/>
          <a:p>
            <a:fld id="{2B13B15C-67A8-414C-B413-BB837E62DE39}" type="slidenum">
              <a:rPr lang="zh-CN" altLang="en-US" smtClean="0"/>
              <a:t>‹#›</a:t>
            </a:fld>
            <a:endParaRPr lang="zh-CN" altLang="en-US"/>
          </a:p>
        </p:txBody>
      </p:sp>
    </p:spTree>
    <p:extLst>
      <p:ext uri="{BB962C8B-B14F-4D97-AF65-F5344CB8AC3E}">
        <p14:creationId xmlns:p14="http://schemas.microsoft.com/office/powerpoint/2010/main" val="901938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5698A2-520C-4363-9711-ED81292E9A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99FC5A-0380-4D44-B4CF-BC8D402E19F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4BB47F6-1422-406A-8D4B-CCA5E21E86B6}"/>
              </a:ext>
            </a:extLst>
          </p:cNvPr>
          <p:cNvSpPr>
            <a:spLocks noGrp="1"/>
          </p:cNvSpPr>
          <p:nvPr>
            <p:ph type="dt" sz="half" idx="10"/>
          </p:nvPr>
        </p:nvSpPr>
        <p:spPr/>
        <p:txBody>
          <a:bodyPr/>
          <a:lstStyle/>
          <a:p>
            <a:fld id="{AFD3BC39-7926-4614-A368-31D1FE4F145D}" type="datetimeFigureOut">
              <a:rPr lang="zh-CN" altLang="en-US" smtClean="0"/>
              <a:t>2023/12/11</a:t>
            </a:fld>
            <a:endParaRPr lang="zh-CN" altLang="en-US"/>
          </a:p>
        </p:txBody>
      </p:sp>
      <p:sp>
        <p:nvSpPr>
          <p:cNvPr id="5" name="页脚占位符 4">
            <a:extLst>
              <a:ext uri="{FF2B5EF4-FFF2-40B4-BE49-F238E27FC236}">
                <a16:creationId xmlns:a16="http://schemas.microsoft.com/office/drawing/2014/main" id="{DB8B317B-493A-408C-BBC3-30D5B4D577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8EB00E-4CD0-4D75-9A3E-03B6DCAC7801}"/>
              </a:ext>
            </a:extLst>
          </p:cNvPr>
          <p:cNvSpPr>
            <a:spLocks noGrp="1"/>
          </p:cNvSpPr>
          <p:nvPr>
            <p:ph type="sldNum" sz="quarter" idx="12"/>
          </p:nvPr>
        </p:nvSpPr>
        <p:spPr/>
        <p:txBody>
          <a:bodyPr/>
          <a:lstStyle/>
          <a:p>
            <a:fld id="{2B13B15C-67A8-414C-B413-BB837E62DE39}" type="slidenum">
              <a:rPr lang="zh-CN" altLang="en-US" smtClean="0"/>
              <a:t>‹#›</a:t>
            </a:fld>
            <a:endParaRPr lang="zh-CN" altLang="en-US"/>
          </a:p>
        </p:txBody>
      </p:sp>
    </p:spTree>
    <p:extLst>
      <p:ext uri="{BB962C8B-B14F-4D97-AF65-F5344CB8AC3E}">
        <p14:creationId xmlns:p14="http://schemas.microsoft.com/office/powerpoint/2010/main" val="502847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DCDC6F-9B45-4FA3-B5B0-2C6DAA3D28C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3DADC32-88BF-47AB-BA66-0B8B846A1B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50D5AF2-187E-4D4D-8D78-6B9D2B6FA0B7}"/>
              </a:ext>
            </a:extLst>
          </p:cNvPr>
          <p:cNvSpPr>
            <a:spLocks noGrp="1"/>
          </p:cNvSpPr>
          <p:nvPr>
            <p:ph type="dt" sz="half" idx="10"/>
          </p:nvPr>
        </p:nvSpPr>
        <p:spPr/>
        <p:txBody>
          <a:bodyPr/>
          <a:lstStyle/>
          <a:p>
            <a:fld id="{AFD3BC39-7926-4614-A368-31D1FE4F145D}" type="datetimeFigureOut">
              <a:rPr lang="zh-CN" altLang="en-US" smtClean="0"/>
              <a:t>2023/12/11</a:t>
            </a:fld>
            <a:endParaRPr lang="zh-CN" altLang="en-US"/>
          </a:p>
        </p:txBody>
      </p:sp>
      <p:sp>
        <p:nvSpPr>
          <p:cNvPr id="5" name="页脚占位符 4">
            <a:extLst>
              <a:ext uri="{FF2B5EF4-FFF2-40B4-BE49-F238E27FC236}">
                <a16:creationId xmlns:a16="http://schemas.microsoft.com/office/drawing/2014/main" id="{5B8E7E22-4ED8-45F3-8F3E-F17142BA64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5AF30E-8FFA-4C77-90AC-73DFFEEEC2CE}"/>
              </a:ext>
            </a:extLst>
          </p:cNvPr>
          <p:cNvSpPr>
            <a:spLocks noGrp="1"/>
          </p:cNvSpPr>
          <p:nvPr>
            <p:ph type="sldNum" sz="quarter" idx="12"/>
          </p:nvPr>
        </p:nvSpPr>
        <p:spPr/>
        <p:txBody>
          <a:bodyPr/>
          <a:lstStyle/>
          <a:p>
            <a:fld id="{2B13B15C-67A8-414C-B413-BB837E62DE39}" type="slidenum">
              <a:rPr lang="zh-CN" altLang="en-US" smtClean="0"/>
              <a:t>‹#›</a:t>
            </a:fld>
            <a:endParaRPr lang="zh-CN" altLang="en-US"/>
          </a:p>
        </p:txBody>
      </p:sp>
    </p:spTree>
    <p:extLst>
      <p:ext uri="{BB962C8B-B14F-4D97-AF65-F5344CB8AC3E}">
        <p14:creationId xmlns:p14="http://schemas.microsoft.com/office/powerpoint/2010/main" val="252469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E5AC5-743C-449D-8492-A3402C77A7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214AD2F-533E-4D12-AC18-C043E292CE8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47D909-74F1-4B78-9C55-55D7D60022E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A54D87F-1719-4AEF-975F-C3C52CC38BD9}"/>
              </a:ext>
            </a:extLst>
          </p:cNvPr>
          <p:cNvSpPr>
            <a:spLocks noGrp="1"/>
          </p:cNvSpPr>
          <p:nvPr>
            <p:ph type="dt" sz="half" idx="10"/>
          </p:nvPr>
        </p:nvSpPr>
        <p:spPr/>
        <p:txBody>
          <a:bodyPr/>
          <a:lstStyle/>
          <a:p>
            <a:fld id="{AFD3BC39-7926-4614-A368-31D1FE4F145D}" type="datetimeFigureOut">
              <a:rPr lang="zh-CN" altLang="en-US" smtClean="0"/>
              <a:t>2023/12/11</a:t>
            </a:fld>
            <a:endParaRPr lang="zh-CN" altLang="en-US"/>
          </a:p>
        </p:txBody>
      </p:sp>
      <p:sp>
        <p:nvSpPr>
          <p:cNvPr id="6" name="页脚占位符 5">
            <a:extLst>
              <a:ext uri="{FF2B5EF4-FFF2-40B4-BE49-F238E27FC236}">
                <a16:creationId xmlns:a16="http://schemas.microsoft.com/office/drawing/2014/main" id="{F24B9D91-1E67-48E9-A147-2C9AC6B8A5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14C4E23-5084-43AB-8037-8B5EDA6F2412}"/>
              </a:ext>
            </a:extLst>
          </p:cNvPr>
          <p:cNvSpPr>
            <a:spLocks noGrp="1"/>
          </p:cNvSpPr>
          <p:nvPr>
            <p:ph type="sldNum" sz="quarter" idx="12"/>
          </p:nvPr>
        </p:nvSpPr>
        <p:spPr/>
        <p:txBody>
          <a:bodyPr/>
          <a:lstStyle/>
          <a:p>
            <a:fld id="{2B13B15C-67A8-414C-B413-BB837E62DE39}" type="slidenum">
              <a:rPr lang="zh-CN" altLang="en-US" smtClean="0"/>
              <a:t>‹#›</a:t>
            </a:fld>
            <a:endParaRPr lang="zh-CN" altLang="en-US"/>
          </a:p>
        </p:txBody>
      </p:sp>
    </p:spTree>
    <p:extLst>
      <p:ext uri="{BB962C8B-B14F-4D97-AF65-F5344CB8AC3E}">
        <p14:creationId xmlns:p14="http://schemas.microsoft.com/office/powerpoint/2010/main" val="3782120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5D22B-E9C2-4B64-AF74-F750D10B0AD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542606A-F81A-424B-8886-A0EE4BA3F1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551F861-540E-4F90-AD21-2D9C5D4807F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5830F10-8B53-4C05-93D1-46A3139E59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DFA279-47FC-4746-BFC0-601BF6DC7A6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A578D7C-F3A3-4328-AC64-3D2FA4A98E6F}"/>
              </a:ext>
            </a:extLst>
          </p:cNvPr>
          <p:cNvSpPr>
            <a:spLocks noGrp="1"/>
          </p:cNvSpPr>
          <p:nvPr>
            <p:ph type="dt" sz="half" idx="10"/>
          </p:nvPr>
        </p:nvSpPr>
        <p:spPr/>
        <p:txBody>
          <a:bodyPr/>
          <a:lstStyle/>
          <a:p>
            <a:fld id="{AFD3BC39-7926-4614-A368-31D1FE4F145D}" type="datetimeFigureOut">
              <a:rPr lang="zh-CN" altLang="en-US" smtClean="0"/>
              <a:t>2023/12/11</a:t>
            </a:fld>
            <a:endParaRPr lang="zh-CN" altLang="en-US"/>
          </a:p>
        </p:txBody>
      </p:sp>
      <p:sp>
        <p:nvSpPr>
          <p:cNvPr id="8" name="页脚占位符 7">
            <a:extLst>
              <a:ext uri="{FF2B5EF4-FFF2-40B4-BE49-F238E27FC236}">
                <a16:creationId xmlns:a16="http://schemas.microsoft.com/office/drawing/2014/main" id="{1ED9575B-7180-4FC4-A030-F893B96388C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28F0E43-5656-4039-9D65-3A0FE569E80C}"/>
              </a:ext>
            </a:extLst>
          </p:cNvPr>
          <p:cNvSpPr>
            <a:spLocks noGrp="1"/>
          </p:cNvSpPr>
          <p:nvPr>
            <p:ph type="sldNum" sz="quarter" idx="12"/>
          </p:nvPr>
        </p:nvSpPr>
        <p:spPr/>
        <p:txBody>
          <a:bodyPr/>
          <a:lstStyle/>
          <a:p>
            <a:fld id="{2B13B15C-67A8-414C-B413-BB837E62DE39}" type="slidenum">
              <a:rPr lang="zh-CN" altLang="en-US" smtClean="0"/>
              <a:t>‹#›</a:t>
            </a:fld>
            <a:endParaRPr lang="zh-CN" altLang="en-US"/>
          </a:p>
        </p:txBody>
      </p:sp>
    </p:spTree>
    <p:extLst>
      <p:ext uri="{BB962C8B-B14F-4D97-AF65-F5344CB8AC3E}">
        <p14:creationId xmlns:p14="http://schemas.microsoft.com/office/powerpoint/2010/main" val="2041430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CEC8A7-0CC9-45A3-B271-3D24AD4FD26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84A661F-66C1-4146-9771-57E6DCD5E7E5}"/>
              </a:ext>
            </a:extLst>
          </p:cNvPr>
          <p:cNvSpPr>
            <a:spLocks noGrp="1"/>
          </p:cNvSpPr>
          <p:nvPr>
            <p:ph type="dt" sz="half" idx="10"/>
          </p:nvPr>
        </p:nvSpPr>
        <p:spPr/>
        <p:txBody>
          <a:bodyPr/>
          <a:lstStyle/>
          <a:p>
            <a:fld id="{AFD3BC39-7926-4614-A368-31D1FE4F145D}" type="datetimeFigureOut">
              <a:rPr lang="zh-CN" altLang="en-US" smtClean="0"/>
              <a:t>2023/12/11</a:t>
            </a:fld>
            <a:endParaRPr lang="zh-CN" altLang="en-US"/>
          </a:p>
        </p:txBody>
      </p:sp>
      <p:sp>
        <p:nvSpPr>
          <p:cNvPr id="4" name="页脚占位符 3">
            <a:extLst>
              <a:ext uri="{FF2B5EF4-FFF2-40B4-BE49-F238E27FC236}">
                <a16:creationId xmlns:a16="http://schemas.microsoft.com/office/drawing/2014/main" id="{11B3F404-C7EC-4284-A53F-54285C340FB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A5B16E8-5EB1-495A-9089-212A794B5A5F}"/>
              </a:ext>
            </a:extLst>
          </p:cNvPr>
          <p:cNvSpPr>
            <a:spLocks noGrp="1"/>
          </p:cNvSpPr>
          <p:nvPr>
            <p:ph type="sldNum" sz="quarter" idx="12"/>
          </p:nvPr>
        </p:nvSpPr>
        <p:spPr/>
        <p:txBody>
          <a:bodyPr/>
          <a:lstStyle/>
          <a:p>
            <a:fld id="{2B13B15C-67A8-414C-B413-BB837E62DE39}" type="slidenum">
              <a:rPr lang="zh-CN" altLang="en-US" smtClean="0"/>
              <a:t>‹#›</a:t>
            </a:fld>
            <a:endParaRPr lang="zh-CN" altLang="en-US"/>
          </a:p>
        </p:txBody>
      </p:sp>
    </p:spTree>
    <p:extLst>
      <p:ext uri="{BB962C8B-B14F-4D97-AF65-F5344CB8AC3E}">
        <p14:creationId xmlns:p14="http://schemas.microsoft.com/office/powerpoint/2010/main" val="2996010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EB92FDB-80FF-4FF3-A10F-68BD936A940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2" y="0"/>
            <a:ext cx="12182535" cy="6858000"/>
          </a:xfrm>
          <a:prstGeom prst="rect">
            <a:avLst/>
          </a:prstGeom>
        </p:spPr>
      </p:pic>
    </p:spTree>
    <p:extLst>
      <p:ext uri="{BB962C8B-B14F-4D97-AF65-F5344CB8AC3E}">
        <p14:creationId xmlns:p14="http://schemas.microsoft.com/office/powerpoint/2010/main" val="1942085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FA933-D5B7-4F3D-993D-18709632312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7C0BB7A-528A-4B35-92BC-A882D328C4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C1A1775-28CE-49F7-9809-FC6109F81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0535F8-184D-44C0-BEC0-44681BD7F28D}"/>
              </a:ext>
            </a:extLst>
          </p:cNvPr>
          <p:cNvSpPr>
            <a:spLocks noGrp="1"/>
          </p:cNvSpPr>
          <p:nvPr>
            <p:ph type="dt" sz="half" idx="10"/>
          </p:nvPr>
        </p:nvSpPr>
        <p:spPr/>
        <p:txBody>
          <a:bodyPr/>
          <a:lstStyle/>
          <a:p>
            <a:fld id="{AFD3BC39-7926-4614-A368-31D1FE4F145D}" type="datetimeFigureOut">
              <a:rPr lang="zh-CN" altLang="en-US" smtClean="0"/>
              <a:t>2023/12/11</a:t>
            </a:fld>
            <a:endParaRPr lang="zh-CN" altLang="en-US"/>
          </a:p>
        </p:txBody>
      </p:sp>
      <p:sp>
        <p:nvSpPr>
          <p:cNvPr id="6" name="页脚占位符 5">
            <a:extLst>
              <a:ext uri="{FF2B5EF4-FFF2-40B4-BE49-F238E27FC236}">
                <a16:creationId xmlns:a16="http://schemas.microsoft.com/office/drawing/2014/main" id="{27E3447C-75C0-4F99-A7F4-55F7B5CFA28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642FD6-6207-4D5C-B730-68C3A6DF4C32}"/>
              </a:ext>
            </a:extLst>
          </p:cNvPr>
          <p:cNvSpPr>
            <a:spLocks noGrp="1"/>
          </p:cNvSpPr>
          <p:nvPr>
            <p:ph type="sldNum" sz="quarter" idx="12"/>
          </p:nvPr>
        </p:nvSpPr>
        <p:spPr/>
        <p:txBody>
          <a:bodyPr/>
          <a:lstStyle/>
          <a:p>
            <a:fld id="{2B13B15C-67A8-414C-B413-BB837E62DE39}" type="slidenum">
              <a:rPr lang="zh-CN" altLang="en-US" smtClean="0"/>
              <a:t>‹#›</a:t>
            </a:fld>
            <a:endParaRPr lang="zh-CN" altLang="en-US"/>
          </a:p>
        </p:txBody>
      </p:sp>
    </p:spTree>
    <p:extLst>
      <p:ext uri="{BB962C8B-B14F-4D97-AF65-F5344CB8AC3E}">
        <p14:creationId xmlns:p14="http://schemas.microsoft.com/office/powerpoint/2010/main" val="2565012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7976D-A99D-45A6-9AA5-F7A4465587C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08E4F06-BE2A-466E-97B7-5840BA4FA4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C5C9924-8458-4F96-B04C-64773193C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725ECE-F437-4ACA-8E36-BA32F3030CC2}"/>
              </a:ext>
            </a:extLst>
          </p:cNvPr>
          <p:cNvSpPr>
            <a:spLocks noGrp="1"/>
          </p:cNvSpPr>
          <p:nvPr>
            <p:ph type="dt" sz="half" idx="10"/>
          </p:nvPr>
        </p:nvSpPr>
        <p:spPr/>
        <p:txBody>
          <a:bodyPr/>
          <a:lstStyle/>
          <a:p>
            <a:fld id="{AFD3BC39-7926-4614-A368-31D1FE4F145D}" type="datetimeFigureOut">
              <a:rPr lang="zh-CN" altLang="en-US" smtClean="0"/>
              <a:t>2023/12/11</a:t>
            </a:fld>
            <a:endParaRPr lang="zh-CN" altLang="en-US"/>
          </a:p>
        </p:txBody>
      </p:sp>
      <p:sp>
        <p:nvSpPr>
          <p:cNvPr id="6" name="页脚占位符 5">
            <a:extLst>
              <a:ext uri="{FF2B5EF4-FFF2-40B4-BE49-F238E27FC236}">
                <a16:creationId xmlns:a16="http://schemas.microsoft.com/office/drawing/2014/main" id="{C9EDED52-523F-4F89-96B9-E9EDD218A9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84852C5-1F45-4030-91DC-1CE180F2566A}"/>
              </a:ext>
            </a:extLst>
          </p:cNvPr>
          <p:cNvSpPr>
            <a:spLocks noGrp="1"/>
          </p:cNvSpPr>
          <p:nvPr>
            <p:ph type="sldNum" sz="quarter" idx="12"/>
          </p:nvPr>
        </p:nvSpPr>
        <p:spPr/>
        <p:txBody>
          <a:bodyPr/>
          <a:lstStyle/>
          <a:p>
            <a:fld id="{2B13B15C-67A8-414C-B413-BB837E62DE39}" type="slidenum">
              <a:rPr lang="zh-CN" altLang="en-US" smtClean="0"/>
              <a:t>‹#›</a:t>
            </a:fld>
            <a:endParaRPr lang="zh-CN" altLang="en-US"/>
          </a:p>
        </p:txBody>
      </p:sp>
    </p:spTree>
    <p:extLst>
      <p:ext uri="{BB962C8B-B14F-4D97-AF65-F5344CB8AC3E}">
        <p14:creationId xmlns:p14="http://schemas.microsoft.com/office/powerpoint/2010/main" val="390243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EB81FD2-55F1-4E78-99D3-990C4514F4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1AEEB84-40A3-442C-9E5A-500E98D25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F51191-264A-4DB9-B0B4-3B4376DE6D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D3BC39-7926-4614-A368-31D1FE4F145D}" type="datetimeFigureOut">
              <a:rPr lang="zh-CN" altLang="en-US" smtClean="0"/>
              <a:t>2023/12/11</a:t>
            </a:fld>
            <a:endParaRPr lang="zh-CN" altLang="en-US"/>
          </a:p>
        </p:txBody>
      </p:sp>
      <p:sp>
        <p:nvSpPr>
          <p:cNvPr id="5" name="页脚占位符 4">
            <a:extLst>
              <a:ext uri="{FF2B5EF4-FFF2-40B4-BE49-F238E27FC236}">
                <a16:creationId xmlns:a16="http://schemas.microsoft.com/office/drawing/2014/main" id="{6060E55F-5267-4743-A356-55F01489F3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E5411C0-E966-4ECA-9201-827F30EBF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13B15C-67A8-414C-B413-BB837E62DE39}" type="slidenum">
              <a:rPr lang="zh-CN" altLang="en-US" smtClean="0"/>
              <a:t>‹#›</a:t>
            </a:fld>
            <a:endParaRPr lang="zh-CN" altLang="en-US"/>
          </a:p>
        </p:txBody>
      </p:sp>
    </p:spTree>
    <p:extLst>
      <p:ext uri="{BB962C8B-B14F-4D97-AF65-F5344CB8AC3E}">
        <p14:creationId xmlns:p14="http://schemas.microsoft.com/office/powerpoint/2010/main" val="1087126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3.png"/><Relationship Id="rId7"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jpeg"/><Relationship Id="rId11" Type="http://schemas.openxmlformats.org/officeDocument/2006/relationships/image" Target="../media/image24.png"/><Relationship Id="rId5" Type="http://schemas.microsoft.com/office/2007/relationships/hdphoto" Target="../media/hdphoto1.wdp"/><Relationship Id="rId10" Type="http://schemas.openxmlformats.org/officeDocument/2006/relationships/image" Target="../media/image23.jpeg"/><Relationship Id="rId4" Type="http://schemas.openxmlformats.org/officeDocument/2006/relationships/image" Target="../media/image12.png"/><Relationship Id="rId9"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6.wmf"/><Relationship Id="rId5" Type="http://schemas.openxmlformats.org/officeDocument/2006/relationships/oleObject" Target="../embeddings/oleObject1.bin"/><Relationship Id="rId4" Type="http://schemas.openxmlformats.org/officeDocument/2006/relationships/image" Target="../media/image25.wmf"/></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wm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oleObject" Target="../embeddings/oleObject3.bin"/><Relationship Id="rId5" Type="http://schemas.openxmlformats.org/officeDocument/2006/relationships/image" Target="../media/image27.w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wm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oleObject" Target="../embeddings/oleObject5.bin"/><Relationship Id="rId5" Type="http://schemas.openxmlformats.org/officeDocument/2006/relationships/image" Target="../media/image29.wmf"/><Relationship Id="rId4"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1.wmf"/><Relationship Id="rId4" Type="http://schemas.openxmlformats.org/officeDocument/2006/relationships/oleObject" Target="../embeddings/oleObject6.bin"/></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wm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oleObject" Target="../embeddings/oleObject8.bin"/><Relationship Id="rId5" Type="http://schemas.openxmlformats.org/officeDocument/2006/relationships/image" Target="../media/image32.wmf"/><Relationship Id="rId4" Type="http://schemas.openxmlformats.org/officeDocument/2006/relationships/oleObject" Target="../embeddings/oleObject7.bin"/></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jp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08C5672-2498-43DA-8AE4-288A3527CCBC}"/>
              </a:ext>
            </a:extLst>
          </p:cNvPr>
          <p:cNvSpPr/>
          <p:nvPr/>
        </p:nvSpPr>
        <p:spPr>
          <a:xfrm>
            <a:off x="114300" y="257175"/>
            <a:ext cx="9153525"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4">
            <a:extLst>
              <a:ext uri="{FF2B5EF4-FFF2-40B4-BE49-F238E27FC236}">
                <a16:creationId xmlns:a16="http://schemas.microsoft.com/office/drawing/2014/main" id="{ADC2CF16-8D37-4860-8240-0A9BBB75534F}"/>
              </a:ext>
            </a:extLst>
          </p:cNvPr>
          <p:cNvSpPr txBox="1">
            <a:spLocks/>
          </p:cNvSpPr>
          <p:nvPr/>
        </p:nvSpPr>
        <p:spPr>
          <a:xfrm>
            <a:off x="3163070" y="1833543"/>
            <a:ext cx="5854131" cy="7477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zh-CN" altLang="en-US" b="1" dirty="0">
                <a:solidFill>
                  <a:prstClr val="white"/>
                </a:solidFill>
                <a:latin typeface="Arial"/>
                <a:ea typeface="Microsoft YaHei"/>
                <a:cs typeface="+mn-ea"/>
                <a:sym typeface="+mn-lt"/>
              </a:rPr>
              <a:t>浙江工业大学演示模板</a:t>
            </a:r>
          </a:p>
        </p:txBody>
      </p:sp>
      <p:cxnSp>
        <p:nvCxnSpPr>
          <p:cNvPr id="19" name="直接连接符 18">
            <a:extLst>
              <a:ext uri="{FF2B5EF4-FFF2-40B4-BE49-F238E27FC236}">
                <a16:creationId xmlns:a16="http://schemas.microsoft.com/office/drawing/2014/main" id="{133ACDC1-911A-4C7A-BB1F-2BC2CC50AA93}"/>
              </a:ext>
            </a:extLst>
          </p:cNvPr>
          <p:cNvCxnSpPr/>
          <p:nvPr/>
        </p:nvCxnSpPr>
        <p:spPr>
          <a:xfrm>
            <a:off x="3384076" y="2672135"/>
            <a:ext cx="5493224" cy="0"/>
          </a:xfrm>
          <a:prstGeom prst="line">
            <a:avLst/>
          </a:prstGeom>
          <a:noFill/>
          <a:ln w="6350" cap="flat" cmpd="sng" algn="ctr">
            <a:solidFill>
              <a:sysClr val="window" lastClr="FFFFFF"/>
            </a:solidFill>
            <a:prstDash val="dash"/>
            <a:miter lim="800000"/>
            <a:headEnd type="diamond"/>
            <a:tailEnd type="oval"/>
          </a:ln>
          <a:effectLst/>
        </p:spPr>
      </p:cxnSp>
      <p:sp>
        <p:nvSpPr>
          <p:cNvPr id="20" name="文本框 19">
            <a:extLst>
              <a:ext uri="{FF2B5EF4-FFF2-40B4-BE49-F238E27FC236}">
                <a16:creationId xmlns:a16="http://schemas.microsoft.com/office/drawing/2014/main" id="{8AAA1D30-6909-4C46-868F-6F5744628E73}"/>
              </a:ext>
            </a:extLst>
          </p:cNvPr>
          <p:cNvSpPr txBox="1"/>
          <p:nvPr/>
        </p:nvSpPr>
        <p:spPr>
          <a:xfrm>
            <a:off x="4908429" y="2737514"/>
            <a:ext cx="3968871" cy="830997"/>
          </a:xfrm>
          <a:prstGeom prst="rect">
            <a:avLst/>
          </a:prstGeom>
          <a:noFill/>
        </p:spPr>
        <p:txBody>
          <a:bodyPr wrap="square" rtlCol="0">
            <a:spAutoFit/>
          </a:bodyPr>
          <a:lstStyle/>
          <a:p>
            <a:r>
              <a:rPr lang="en-US" altLang="zh-CN" sz="2400" dirty="0">
                <a:solidFill>
                  <a:prstClr val="white">
                    <a:alpha val="29000"/>
                  </a:prstClr>
                </a:solidFill>
                <a:latin typeface="Arial"/>
                <a:ea typeface="Microsoft YaHei"/>
                <a:cs typeface="+mn-ea"/>
                <a:sym typeface="+mn-lt"/>
              </a:rPr>
              <a:t>POWERPOINT  TEMPLATE</a:t>
            </a:r>
            <a:endParaRPr lang="zh-CN" altLang="en-US" sz="2400" dirty="0">
              <a:solidFill>
                <a:prstClr val="white">
                  <a:alpha val="29000"/>
                </a:prstClr>
              </a:solidFill>
              <a:latin typeface="Arial"/>
              <a:ea typeface="Microsoft YaHei"/>
              <a:cs typeface="+mn-ea"/>
              <a:sym typeface="+mn-lt"/>
            </a:endParaRPr>
          </a:p>
        </p:txBody>
      </p:sp>
      <p:pic>
        <p:nvPicPr>
          <p:cNvPr id="21" name="图片 20">
            <a:extLst>
              <a:ext uri="{FF2B5EF4-FFF2-40B4-BE49-F238E27FC236}">
                <a16:creationId xmlns:a16="http://schemas.microsoft.com/office/drawing/2014/main" id="{0CBAB530-E157-42A3-B838-AC856FA411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6643" y="423875"/>
            <a:ext cx="3377477" cy="816735"/>
          </a:xfrm>
          <a:prstGeom prst="rect">
            <a:avLst/>
          </a:prstGeom>
        </p:spPr>
      </p:pic>
      <p:pic>
        <p:nvPicPr>
          <p:cNvPr id="22" name="图片占位符 17">
            <a:extLst>
              <a:ext uri="{FF2B5EF4-FFF2-40B4-BE49-F238E27FC236}">
                <a16:creationId xmlns:a16="http://schemas.microsoft.com/office/drawing/2014/main" id="{2E4744FF-235F-4FB4-80DA-D57EAF839F9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72750" y="59"/>
            <a:ext cx="5419250" cy="6857881"/>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pic>
      <p:sp>
        <p:nvSpPr>
          <p:cNvPr id="25" name="文本占位符 4">
            <a:extLst>
              <a:ext uri="{FF2B5EF4-FFF2-40B4-BE49-F238E27FC236}">
                <a16:creationId xmlns:a16="http://schemas.microsoft.com/office/drawing/2014/main" id="{B143B8CC-8C3D-43C9-B897-964C1D0811DE}"/>
              </a:ext>
            </a:extLst>
          </p:cNvPr>
          <p:cNvSpPr txBox="1">
            <a:spLocks/>
          </p:cNvSpPr>
          <p:nvPr/>
        </p:nvSpPr>
        <p:spPr>
          <a:xfrm>
            <a:off x="888526" y="2594477"/>
            <a:ext cx="6774512" cy="12130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9600" b="1" dirty="0">
                <a:solidFill>
                  <a:schemeClr val="accent1">
                    <a:lumMod val="75000"/>
                  </a:schemeClr>
                </a:solidFill>
                <a:latin typeface="微软雅黑" panose="020B0503020204020204" pitchFamily="34" charset="-122"/>
                <a:ea typeface="微软雅黑" panose="020B0503020204020204" pitchFamily="34" charset="-122"/>
              </a:rPr>
              <a:t>工程经济</a:t>
            </a:r>
            <a:endParaRPr lang="en-US" altLang="zh-CN" sz="9600" b="1" dirty="0">
              <a:solidFill>
                <a:schemeClr val="accent1">
                  <a:lumMod val="75000"/>
                </a:schemeClr>
              </a:solidFill>
              <a:latin typeface="微软雅黑" panose="020B0503020204020204" pitchFamily="34" charset="-122"/>
              <a:ea typeface="微软雅黑" panose="020B0503020204020204" pitchFamily="34" charset="-122"/>
            </a:endParaRPr>
          </a:p>
          <a:p>
            <a:pPr marL="0" indent="0">
              <a:buNone/>
            </a:pPr>
            <a:r>
              <a:rPr lang="en-US" altLang="zh-CN" b="1" dirty="0">
                <a:solidFill>
                  <a:schemeClr val="accent1">
                    <a:lumMod val="75000"/>
                  </a:schemeClr>
                </a:solidFill>
                <a:latin typeface="Arial" panose="020B0604020202020204" pitchFamily="34" charset="0"/>
                <a:ea typeface="微软雅黑" panose="020B0503020204020204" pitchFamily="34" charset="-122"/>
                <a:cs typeface="Arial" panose="020B0604020202020204" pitchFamily="34" charset="0"/>
              </a:rPr>
              <a:t>ENGINEERING ECONOMICS</a:t>
            </a:r>
            <a:endParaRPr lang="zh-CN" altLang="zh-CN" b="1" dirty="0">
              <a:solidFill>
                <a:schemeClr val="accent1">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9" name="任意多边形: 形状 28">
            <a:extLst>
              <a:ext uri="{FF2B5EF4-FFF2-40B4-BE49-F238E27FC236}">
                <a16:creationId xmlns:a16="http://schemas.microsoft.com/office/drawing/2014/main" id="{5D861848-D328-4520-83A8-CB562B3F6672}"/>
              </a:ext>
            </a:extLst>
          </p:cNvPr>
          <p:cNvSpPr/>
          <p:nvPr/>
        </p:nvSpPr>
        <p:spPr>
          <a:xfrm>
            <a:off x="6510646" y="27038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rgbClr val="0070C0"/>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81648095-228C-4F50-A9B5-F701F013A1B0}"/>
              </a:ext>
            </a:extLst>
          </p:cNvPr>
          <p:cNvPicPr>
            <a:picLocks noChangeAspect="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32" y="6185815"/>
            <a:ext cx="3311941" cy="496620"/>
          </a:xfrm>
          <a:prstGeom prst="rect">
            <a:avLst/>
          </a:prstGeom>
        </p:spPr>
      </p:pic>
      <p:cxnSp>
        <p:nvCxnSpPr>
          <p:cNvPr id="5" name="直接连接符 4">
            <a:extLst>
              <a:ext uri="{FF2B5EF4-FFF2-40B4-BE49-F238E27FC236}">
                <a16:creationId xmlns:a16="http://schemas.microsoft.com/office/drawing/2014/main" id="{51BD1313-284D-47DC-B0E2-F18891FE4DA1}"/>
              </a:ext>
            </a:extLst>
          </p:cNvPr>
          <p:cNvCxnSpPr/>
          <p:nvPr/>
        </p:nvCxnSpPr>
        <p:spPr>
          <a:xfrm>
            <a:off x="480918" y="6655305"/>
            <a:ext cx="4643532"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6" name="矩形 5">
            <a:extLst>
              <a:ext uri="{FF2B5EF4-FFF2-40B4-BE49-F238E27FC236}">
                <a16:creationId xmlns:a16="http://schemas.microsoft.com/office/drawing/2014/main" id="{BA62DEAC-671A-4516-B7C1-9D58FD860EC0}"/>
              </a:ext>
            </a:extLst>
          </p:cNvPr>
          <p:cNvSpPr/>
          <p:nvPr/>
        </p:nvSpPr>
        <p:spPr>
          <a:xfrm>
            <a:off x="480918" y="6607680"/>
            <a:ext cx="2424207" cy="457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34" y="5000625"/>
            <a:ext cx="7072313" cy="641350"/>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strike="noStrike" kern="1200" cap="none" spc="0" normalizeH="0" baseline="0" noProof="0" dirty="0">
                <a:ln>
                  <a:noFill/>
                </a:ln>
                <a:solidFill>
                  <a:srgbClr val="FF0000"/>
                </a:solidFill>
                <a:uLnTx/>
                <a:uFillTx/>
                <a:latin typeface="微软雅黑" panose="020B0503020204020204" pitchFamily="34" charset="-122"/>
                <a:ea typeface="微软雅黑" panose="020B0503020204020204" pitchFamily="34" charset="-122"/>
              </a:rPr>
              <a:t>第六章 设备更新与租赁决策</a:t>
            </a:r>
          </a:p>
        </p:txBody>
      </p:sp>
    </p:spTree>
    <p:extLst>
      <p:ext uri="{BB962C8B-B14F-4D97-AF65-F5344CB8AC3E}">
        <p14:creationId xmlns:p14="http://schemas.microsoft.com/office/powerpoint/2010/main" val="173249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设备磨损、补偿与折旧</a:t>
            </a:r>
          </a:p>
        </p:txBody>
      </p:sp>
      <p:sp>
        <p:nvSpPr>
          <p:cNvPr id="8" name="矩形 7">
            <a:extLst>
              <a:ext uri="{FF2B5EF4-FFF2-40B4-BE49-F238E27FC236}">
                <a16:creationId xmlns:a16="http://schemas.microsoft.com/office/drawing/2014/main" id="{A90FA3ED-1CD6-4332-AC44-ACF31418C300}"/>
              </a:ext>
            </a:extLst>
          </p:cNvPr>
          <p:cNvSpPr/>
          <p:nvPr/>
        </p:nvSpPr>
        <p:spPr>
          <a:xfrm>
            <a:off x="669924" y="6105071"/>
            <a:ext cx="1085215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E6C5343-015E-49DC-833D-D7B11D5DA69C}"/>
              </a:ext>
            </a:extLst>
          </p:cNvPr>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32761" y="6241053"/>
            <a:ext cx="3311941" cy="496620"/>
          </a:xfrm>
          <a:prstGeom prst="rect">
            <a:avLst/>
          </a:prstGeom>
        </p:spPr>
      </p:pic>
      <p:sp>
        <p:nvSpPr>
          <p:cNvPr id="19" name="矩形 18">
            <a:extLst>
              <a:ext uri="{FF2B5EF4-FFF2-40B4-BE49-F238E27FC236}">
                <a16:creationId xmlns:a16="http://schemas.microsoft.com/office/drawing/2014/main" id="{B96C3A1E-50A6-4AEF-BC02-6A66695E4F28}"/>
              </a:ext>
            </a:extLst>
          </p:cNvPr>
          <p:cNvSpPr/>
          <p:nvPr/>
        </p:nvSpPr>
        <p:spPr>
          <a:xfrm>
            <a:off x="673100" y="3761168"/>
            <a:ext cx="130175" cy="19276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4" descr="180px-HarsWalkman"/>
          <p:cNvPicPr>
            <a:picLocks noChangeAspect="1"/>
          </p:cNvPicPr>
          <p:nvPr/>
        </p:nvPicPr>
        <p:blipFill>
          <a:blip r:embed="rId6"/>
          <a:stretch>
            <a:fillRect/>
          </a:stretch>
        </p:blipFill>
        <p:spPr>
          <a:xfrm>
            <a:off x="1953577" y="1073190"/>
            <a:ext cx="2094230" cy="1399540"/>
          </a:xfrm>
          <a:prstGeom prst="rect">
            <a:avLst/>
          </a:prstGeom>
          <a:noFill/>
          <a:ln w="9525">
            <a:noFill/>
          </a:ln>
        </p:spPr>
      </p:pic>
      <p:pic>
        <p:nvPicPr>
          <p:cNvPr id="22" name="Picture 6" descr="d-ej01-1"/>
          <p:cNvPicPr>
            <a:picLocks noChangeAspect="1"/>
          </p:cNvPicPr>
          <p:nvPr/>
        </p:nvPicPr>
        <p:blipFill>
          <a:blip r:embed="rId7"/>
          <a:srcRect b="25255"/>
          <a:stretch>
            <a:fillRect/>
          </a:stretch>
        </p:blipFill>
        <p:spPr>
          <a:xfrm>
            <a:off x="2169477" y="3089315"/>
            <a:ext cx="2020570" cy="1609090"/>
          </a:xfrm>
          <a:prstGeom prst="rect">
            <a:avLst/>
          </a:prstGeom>
          <a:noFill/>
          <a:ln w="9525">
            <a:noFill/>
          </a:ln>
        </p:spPr>
      </p:pic>
      <p:sp>
        <p:nvSpPr>
          <p:cNvPr id="23" name="Line 7"/>
          <p:cNvSpPr/>
          <p:nvPr/>
        </p:nvSpPr>
        <p:spPr>
          <a:xfrm>
            <a:off x="2942272" y="2513370"/>
            <a:ext cx="47625" cy="528320"/>
          </a:xfrm>
          <a:prstGeom prst="line">
            <a:avLst/>
          </a:prstGeom>
          <a:ln w="76200" cap="flat" cmpd="sng">
            <a:solidFill>
              <a:srgbClr val="FF0000"/>
            </a:solidFill>
            <a:prstDash val="solid"/>
            <a:round/>
            <a:headEnd type="none" w="med" len="med"/>
            <a:tailEnd type="triangle" w="med" len="med"/>
          </a:ln>
        </p:spPr>
        <p:txBody>
          <a:bodyPr/>
          <a:lstStyle/>
          <a:p>
            <a:endParaRPr lang="zh-CN" altLang="en-US"/>
          </a:p>
        </p:txBody>
      </p:sp>
      <p:pic>
        <p:nvPicPr>
          <p:cNvPr id="24" name="Picture 8" descr="ceBBGd9SoprU2"/>
          <p:cNvPicPr>
            <a:picLocks noChangeAspect="1"/>
          </p:cNvPicPr>
          <p:nvPr/>
        </p:nvPicPr>
        <p:blipFill>
          <a:blip r:embed="rId8"/>
          <a:stretch>
            <a:fillRect/>
          </a:stretch>
        </p:blipFill>
        <p:spPr>
          <a:xfrm>
            <a:off x="4257357" y="4487585"/>
            <a:ext cx="2143760" cy="1607185"/>
          </a:xfrm>
          <a:prstGeom prst="rect">
            <a:avLst/>
          </a:prstGeom>
          <a:noFill/>
          <a:ln w="9525">
            <a:noFill/>
          </a:ln>
        </p:spPr>
      </p:pic>
      <p:sp>
        <p:nvSpPr>
          <p:cNvPr id="25" name="Line 9"/>
          <p:cNvSpPr/>
          <p:nvPr/>
        </p:nvSpPr>
        <p:spPr>
          <a:xfrm>
            <a:off x="3009582" y="4700945"/>
            <a:ext cx="1114425" cy="913130"/>
          </a:xfrm>
          <a:prstGeom prst="line">
            <a:avLst/>
          </a:prstGeom>
          <a:ln w="76200" cap="flat" cmpd="sng">
            <a:solidFill>
              <a:srgbClr val="FF0000"/>
            </a:solidFill>
            <a:prstDash val="solid"/>
            <a:round/>
            <a:headEnd type="none" w="med" len="med"/>
            <a:tailEnd type="triangle" w="med" len="med"/>
          </a:ln>
        </p:spPr>
        <p:txBody>
          <a:bodyPr/>
          <a:lstStyle/>
          <a:p>
            <a:endParaRPr lang="zh-CN" altLang="en-US"/>
          </a:p>
        </p:txBody>
      </p:sp>
      <p:sp>
        <p:nvSpPr>
          <p:cNvPr id="26" name="Line 11"/>
          <p:cNvSpPr/>
          <p:nvPr/>
        </p:nvSpPr>
        <p:spPr>
          <a:xfrm flipV="1">
            <a:off x="9061767" y="3377605"/>
            <a:ext cx="0" cy="647700"/>
          </a:xfrm>
          <a:prstGeom prst="line">
            <a:avLst/>
          </a:prstGeom>
          <a:ln w="76200" cap="flat" cmpd="sng">
            <a:solidFill>
              <a:srgbClr val="FF0000"/>
            </a:solidFill>
            <a:prstDash val="solid"/>
            <a:round/>
            <a:headEnd type="none" w="med" len="med"/>
            <a:tailEnd type="triangle" w="med" len="med"/>
          </a:ln>
        </p:spPr>
        <p:txBody>
          <a:bodyPr/>
          <a:lstStyle/>
          <a:p>
            <a:endParaRPr lang="zh-CN" altLang="en-US"/>
          </a:p>
        </p:txBody>
      </p:sp>
      <p:pic>
        <p:nvPicPr>
          <p:cNvPr id="27" name="Picture 13" descr="ceTlpJihhFghE"/>
          <p:cNvPicPr>
            <a:picLocks noChangeAspect="1"/>
          </p:cNvPicPr>
          <p:nvPr/>
        </p:nvPicPr>
        <p:blipFill>
          <a:blip r:embed="rId9"/>
          <a:stretch>
            <a:fillRect/>
          </a:stretch>
        </p:blipFill>
        <p:spPr>
          <a:xfrm>
            <a:off x="7986077" y="4241205"/>
            <a:ext cx="2152015" cy="1616710"/>
          </a:xfrm>
          <a:prstGeom prst="rect">
            <a:avLst/>
          </a:prstGeom>
          <a:noFill/>
          <a:ln w="9525">
            <a:noFill/>
          </a:ln>
        </p:spPr>
      </p:pic>
      <p:sp>
        <p:nvSpPr>
          <p:cNvPr id="28" name="Line 9"/>
          <p:cNvSpPr/>
          <p:nvPr/>
        </p:nvSpPr>
        <p:spPr>
          <a:xfrm flipV="1">
            <a:off x="6194742" y="5028605"/>
            <a:ext cx="1678940" cy="349250"/>
          </a:xfrm>
          <a:prstGeom prst="line">
            <a:avLst/>
          </a:prstGeom>
          <a:ln w="76200" cap="flat" cmpd="sng">
            <a:solidFill>
              <a:srgbClr val="FF0000"/>
            </a:solidFill>
            <a:prstDash val="solid"/>
            <a:round/>
            <a:headEnd type="none" w="med" len="med"/>
            <a:tailEnd type="triangle" w="med" len="med"/>
          </a:ln>
        </p:spPr>
        <p:txBody>
          <a:bodyPr/>
          <a:lstStyle/>
          <a:p>
            <a:endParaRPr lang="zh-CN" altLang="en-US"/>
          </a:p>
        </p:txBody>
      </p:sp>
      <p:pic>
        <p:nvPicPr>
          <p:cNvPr id="29" name="图片 28"/>
          <p:cNvPicPr/>
          <p:nvPr/>
        </p:nvPicPr>
        <p:blipFill>
          <a:blip r:embed="rId10"/>
          <a:stretch>
            <a:fillRect/>
          </a:stretch>
        </p:blipFill>
        <p:spPr>
          <a:xfrm>
            <a:off x="8722042" y="1494830"/>
            <a:ext cx="1516380" cy="1624330"/>
          </a:xfrm>
          <a:prstGeom prst="rect">
            <a:avLst/>
          </a:prstGeom>
          <a:noFill/>
          <a:ln w="9525">
            <a:noFill/>
          </a:ln>
        </p:spPr>
      </p:pic>
      <p:pic>
        <p:nvPicPr>
          <p:cNvPr id="30" name="图片 29"/>
          <p:cNvPicPr/>
          <p:nvPr/>
        </p:nvPicPr>
        <p:blipFill>
          <a:blip r:embed="rId11"/>
          <a:srcRect l="33662" t="20072" b="17926"/>
          <a:stretch>
            <a:fillRect/>
          </a:stretch>
        </p:blipFill>
        <p:spPr>
          <a:xfrm>
            <a:off x="7281862" y="1361480"/>
            <a:ext cx="1024890" cy="1871345"/>
          </a:xfrm>
          <a:prstGeom prst="rect">
            <a:avLst/>
          </a:prstGeom>
          <a:noFill/>
          <a:ln w="9525">
            <a:noFill/>
          </a:ln>
        </p:spPr>
      </p:pic>
      <p:sp>
        <p:nvSpPr>
          <p:cNvPr id="31" name="文本框 2"/>
          <p:cNvSpPr txBox="1"/>
          <p:nvPr/>
        </p:nvSpPr>
        <p:spPr>
          <a:xfrm>
            <a:off x="4636452" y="2447330"/>
            <a:ext cx="1853565" cy="953135"/>
          </a:xfrm>
          <a:prstGeom prst="rect">
            <a:avLst/>
          </a:prstGeom>
          <a:noFill/>
        </p:spPr>
        <p:txBody>
          <a:bodyPr wrap="square" rtlCol="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ctr"/>
            <a:r>
              <a:rPr lang="zh-CN" altLang="en-US" sz="2800" b="1" dirty="0">
                <a:solidFill>
                  <a:srgbClr val="FF0000"/>
                </a:solidFill>
              </a:rPr>
              <a:t>听歌神器的变迁史</a:t>
            </a:r>
          </a:p>
        </p:txBody>
      </p:sp>
    </p:spTree>
    <p:extLst>
      <p:ext uri="{BB962C8B-B14F-4D97-AF65-F5344CB8AC3E}">
        <p14:creationId xmlns:p14="http://schemas.microsoft.com/office/powerpoint/2010/main" val="43378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sz="3200" b="1" dirty="0">
                <a:solidFill>
                  <a:srgbClr val="FF0000"/>
                </a:solidFill>
              </a:rPr>
              <a:t>讨论：</a:t>
            </a:r>
            <a:r>
              <a:rPr lang="zh-CN" altLang="zh-CN" sz="3200" b="1" dirty="0">
                <a:solidFill>
                  <a:srgbClr val="FF0000"/>
                </a:solidFill>
              </a:rPr>
              <a:t>设备磨损类型识别</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A90FA3ED-1CD6-4332-AC44-ACF31418C300}"/>
              </a:ext>
            </a:extLst>
          </p:cNvPr>
          <p:cNvSpPr/>
          <p:nvPr/>
        </p:nvSpPr>
        <p:spPr>
          <a:xfrm>
            <a:off x="669924" y="6105071"/>
            <a:ext cx="1085215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E6C5343-015E-49DC-833D-D7B11D5DA69C}"/>
              </a:ext>
            </a:extLst>
          </p:cNvPr>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32761" y="6241053"/>
            <a:ext cx="3311941" cy="496620"/>
          </a:xfrm>
          <a:prstGeom prst="rect">
            <a:avLst/>
          </a:prstGeom>
        </p:spPr>
      </p:pic>
      <p:sp>
        <p:nvSpPr>
          <p:cNvPr id="6" name="矩形 5"/>
          <p:cNvSpPr/>
          <p:nvPr/>
        </p:nvSpPr>
        <p:spPr>
          <a:xfrm>
            <a:off x="866236" y="1286550"/>
            <a:ext cx="10655839" cy="4897623"/>
          </a:xfrm>
          <a:prstGeom prst="rect">
            <a:avLst/>
          </a:prstGeom>
        </p:spPr>
        <p:txBody>
          <a:bodyPr wrap="square">
            <a:spAutoFit/>
          </a:bodyPr>
          <a:lstStyle/>
          <a:p>
            <a:pPr>
              <a:lnSpc>
                <a:spcPct val="125000"/>
              </a:lnSpc>
              <a:spcBef>
                <a:spcPts val="1800"/>
              </a:spcBef>
            </a:pPr>
            <a:r>
              <a:rPr lang="en-US" altLang="zh-CN" sz="2400" dirty="0">
                <a:solidFill>
                  <a:srgbClr val="002060"/>
                </a:solidFill>
                <a:latin typeface="微软雅黑" panose="020B0503020204020204" pitchFamily="34" charset="-122"/>
                <a:ea typeface="微软雅黑" panose="020B0503020204020204" pitchFamily="34" charset="-122"/>
              </a:rPr>
              <a:t>1</a:t>
            </a:r>
            <a:r>
              <a:rPr lang="zh-CN" altLang="en-US" sz="2400" dirty="0">
                <a:solidFill>
                  <a:srgbClr val="002060"/>
                </a:solidFill>
                <a:latin typeface="微软雅黑" panose="020B0503020204020204" pitchFamily="34" charset="-122"/>
                <a:ea typeface="微软雅黑" panose="020B0503020204020204" pitchFamily="34" charset="-122"/>
              </a:rPr>
              <a:t>、</a:t>
            </a:r>
            <a:r>
              <a:rPr lang="zh-CN" altLang="zh-CN" sz="2400" dirty="0">
                <a:solidFill>
                  <a:srgbClr val="002060"/>
                </a:solidFill>
                <a:latin typeface="微软雅黑" panose="020B0503020204020204" pitchFamily="34" charset="-122"/>
                <a:ea typeface="微软雅黑" panose="020B0503020204020204" pitchFamily="34" charset="-122"/>
              </a:rPr>
              <a:t>半年前，工厂购进</a:t>
            </a:r>
            <a:r>
              <a:rPr lang="en-US" altLang="zh-CN" sz="2400" dirty="0">
                <a:solidFill>
                  <a:srgbClr val="002060"/>
                </a:solidFill>
                <a:latin typeface="微软雅黑" panose="020B0503020204020204" pitchFamily="34" charset="-122"/>
                <a:ea typeface="微软雅黑" panose="020B0503020204020204" pitchFamily="34" charset="-122"/>
              </a:rPr>
              <a:t>DGN-01</a:t>
            </a:r>
            <a:r>
              <a:rPr lang="zh-CN" altLang="zh-CN" sz="2400" dirty="0">
                <a:solidFill>
                  <a:srgbClr val="002060"/>
                </a:solidFill>
                <a:latin typeface="微软雅黑" panose="020B0503020204020204" pitchFamily="34" charset="-122"/>
                <a:ea typeface="微软雅黑" panose="020B0503020204020204" pitchFamily="34" charset="-122"/>
              </a:rPr>
              <a:t>型数控机床一台，购置价</a:t>
            </a:r>
            <a:r>
              <a:rPr lang="en-US" altLang="zh-CN" sz="2400" dirty="0">
                <a:solidFill>
                  <a:srgbClr val="002060"/>
                </a:solidFill>
                <a:latin typeface="微软雅黑" panose="020B0503020204020204" pitchFamily="34" charset="-122"/>
                <a:ea typeface="微软雅黑" panose="020B0503020204020204" pitchFamily="34" charset="-122"/>
              </a:rPr>
              <a:t>30</a:t>
            </a:r>
            <a:r>
              <a:rPr lang="zh-CN" altLang="zh-CN" sz="2400" dirty="0">
                <a:solidFill>
                  <a:srgbClr val="002060"/>
                </a:solidFill>
                <a:latin typeface="微软雅黑" panose="020B0503020204020204" pitchFamily="34" charset="-122"/>
                <a:ea typeface="微软雅黑" panose="020B0503020204020204" pitchFamily="34" charset="-122"/>
              </a:rPr>
              <a:t>万元。购进后该机床一直未启用，机床工况和使用性能均保持完好。但由于劳动生产率提高，现在该机床市场价降价为</a:t>
            </a:r>
            <a:r>
              <a:rPr lang="en-US" altLang="zh-CN" sz="2400" dirty="0">
                <a:solidFill>
                  <a:srgbClr val="002060"/>
                </a:solidFill>
                <a:latin typeface="微软雅黑" panose="020B0503020204020204" pitchFamily="34" charset="-122"/>
                <a:ea typeface="微软雅黑" panose="020B0503020204020204" pitchFamily="34" charset="-122"/>
              </a:rPr>
              <a:t>20</a:t>
            </a:r>
            <a:r>
              <a:rPr lang="zh-CN" altLang="zh-CN" sz="2400" dirty="0">
                <a:solidFill>
                  <a:srgbClr val="002060"/>
                </a:solidFill>
                <a:latin typeface="微软雅黑" panose="020B0503020204020204" pitchFamily="34" charset="-122"/>
                <a:ea typeface="微软雅黑" panose="020B0503020204020204" pitchFamily="34" charset="-122"/>
              </a:rPr>
              <a:t>万元，造成机床贬值。</a:t>
            </a:r>
          </a:p>
          <a:p>
            <a:pPr>
              <a:lnSpc>
                <a:spcPct val="125000"/>
              </a:lnSpc>
              <a:spcBef>
                <a:spcPts val="1800"/>
              </a:spcBef>
            </a:pPr>
            <a:r>
              <a:rPr lang="en-US" altLang="zh-CN" sz="2400" dirty="0">
                <a:solidFill>
                  <a:srgbClr val="002060"/>
                </a:solidFill>
                <a:latin typeface="微软雅黑" panose="020B0503020204020204" pitchFamily="34" charset="-122"/>
                <a:ea typeface="微软雅黑" panose="020B0503020204020204" pitchFamily="34" charset="-122"/>
              </a:rPr>
              <a:t>2</a:t>
            </a:r>
            <a:r>
              <a:rPr lang="zh-CN" altLang="en-US" sz="2400" dirty="0">
                <a:solidFill>
                  <a:srgbClr val="002060"/>
                </a:solidFill>
                <a:latin typeface="微软雅黑" panose="020B0503020204020204" pitchFamily="34" charset="-122"/>
                <a:ea typeface="微软雅黑" panose="020B0503020204020204" pitchFamily="34" charset="-122"/>
              </a:rPr>
              <a:t>、</a:t>
            </a:r>
            <a:r>
              <a:rPr lang="zh-CN" altLang="zh-CN" sz="2400" dirty="0">
                <a:solidFill>
                  <a:srgbClr val="002060"/>
                </a:solidFill>
                <a:latin typeface="微软雅黑" panose="020B0503020204020204" pitchFamily="34" charset="-122"/>
                <a:ea typeface="微软雅黑" panose="020B0503020204020204" pitchFamily="34" charset="-122"/>
              </a:rPr>
              <a:t>半年前，工厂购进</a:t>
            </a:r>
            <a:r>
              <a:rPr lang="en-US" altLang="zh-CN" sz="2400" dirty="0">
                <a:solidFill>
                  <a:srgbClr val="002060"/>
                </a:solidFill>
                <a:latin typeface="微软雅黑" panose="020B0503020204020204" pitchFamily="34" charset="-122"/>
                <a:ea typeface="微软雅黑" panose="020B0503020204020204" pitchFamily="34" charset="-122"/>
              </a:rPr>
              <a:t>DGN-01</a:t>
            </a:r>
            <a:r>
              <a:rPr lang="zh-CN" altLang="zh-CN" sz="2400" dirty="0">
                <a:solidFill>
                  <a:srgbClr val="002060"/>
                </a:solidFill>
                <a:latin typeface="微软雅黑" panose="020B0503020204020204" pitchFamily="34" charset="-122"/>
                <a:ea typeface="微软雅黑" panose="020B0503020204020204" pitchFamily="34" charset="-122"/>
              </a:rPr>
              <a:t>型数控机床一台，购置价</a:t>
            </a:r>
            <a:r>
              <a:rPr lang="en-US" altLang="zh-CN" sz="2400" dirty="0">
                <a:solidFill>
                  <a:srgbClr val="002060"/>
                </a:solidFill>
                <a:latin typeface="微软雅黑" panose="020B0503020204020204" pitchFamily="34" charset="-122"/>
                <a:ea typeface="微软雅黑" panose="020B0503020204020204" pitchFamily="34" charset="-122"/>
              </a:rPr>
              <a:t>30</a:t>
            </a:r>
            <a:r>
              <a:rPr lang="zh-CN" altLang="zh-CN" sz="2400" dirty="0">
                <a:solidFill>
                  <a:srgbClr val="002060"/>
                </a:solidFill>
                <a:latin typeface="微软雅黑" panose="020B0503020204020204" pitchFamily="34" charset="-122"/>
                <a:ea typeface="微软雅黑" panose="020B0503020204020204" pitchFamily="34" charset="-122"/>
              </a:rPr>
              <a:t>万元。购进后该机床一直未启用，机床的工况和使用性能均保持完好，该机床市场价也没有变化。但由于这段时间内机床制造厂商进行了产品升级，生产出具有更高生产效率和经济效益的新机床</a:t>
            </a:r>
            <a:r>
              <a:rPr lang="en-US" altLang="zh-CN" sz="2400" dirty="0">
                <a:solidFill>
                  <a:srgbClr val="002060"/>
                </a:solidFill>
                <a:latin typeface="微软雅黑" panose="020B0503020204020204" pitchFamily="34" charset="-122"/>
                <a:ea typeface="微软雅黑" panose="020B0503020204020204" pitchFamily="34" charset="-122"/>
              </a:rPr>
              <a:t>DGN-02</a:t>
            </a:r>
            <a:r>
              <a:rPr lang="zh-CN" altLang="zh-CN" sz="2400" dirty="0">
                <a:solidFill>
                  <a:srgbClr val="002060"/>
                </a:solidFill>
                <a:latin typeface="微软雅黑" panose="020B0503020204020204" pitchFamily="34" charset="-122"/>
                <a:ea typeface="微软雅黑" panose="020B0503020204020204" pitchFamily="34" charset="-122"/>
              </a:rPr>
              <a:t>型，造成原</a:t>
            </a:r>
            <a:r>
              <a:rPr lang="en-US" altLang="zh-CN" sz="2400" dirty="0">
                <a:solidFill>
                  <a:srgbClr val="002060"/>
                </a:solidFill>
                <a:latin typeface="微软雅黑" panose="020B0503020204020204" pitchFamily="34" charset="-122"/>
                <a:ea typeface="微软雅黑" panose="020B0503020204020204" pitchFamily="34" charset="-122"/>
              </a:rPr>
              <a:t>DGN-01</a:t>
            </a:r>
            <a:r>
              <a:rPr lang="zh-CN" altLang="zh-CN" sz="2400" dirty="0">
                <a:solidFill>
                  <a:srgbClr val="002060"/>
                </a:solidFill>
                <a:latin typeface="微软雅黑" panose="020B0503020204020204" pitchFamily="34" charset="-122"/>
                <a:ea typeface="微软雅黑" panose="020B0503020204020204" pitchFamily="34" charset="-122"/>
              </a:rPr>
              <a:t>型数控机床贬值。</a:t>
            </a:r>
            <a:endParaRPr kumimoji="1" lang="en-US" altLang="zh-CN" sz="2400" dirty="0">
              <a:solidFill>
                <a:srgbClr val="002060"/>
              </a:solidFill>
              <a:latin typeface="微软雅黑" panose="020B0503020204020204" pitchFamily="34" charset="-122"/>
              <a:ea typeface="微软雅黑" panose="020B0503020204020204" pitchFamily="34" charset="-122"/>
            </a:endParaRPr>
          </a:p>
          <a:p>
            <a:pPr>
              <a:lnSpc>
                <a:spcPct val="125000"/>
              </a:lnSpc>
              <a:spcBef>
                <a:spcPts val="1800"/>
              </a:spcBef>
            </a:pPr>
            <a:r>
              <a:rPr lang="en-US" altLang="zh-CN" sz="2400" dirty="0">
                <a:solidFill>
                  <a:srgbClr val="002060"/>
                </a:solidFill>
                <a:latin typeface="微软雅黑" panose="020B0503020204020204" pitchFamily="34" charset="-122"/>
                <a:ea typeface="微软雅黑" panose="020B0503020204020204" pitchFamily="34" charset="-122"/>
              </a:rPr>
              <a:t>3</a:t>
            </a:r>
            <a:r>
              <a:rPr lang="zh-CN" altLang="en-US" sz="2400" dirty="0">
                <a:solidFill>
                  <a:srgbClr val="002060"/>
                </a:solidFill>
                <a:latin typeface="微软雅黑" panose="020B0503020204020204" pitchFamily="34" charset="-122"/>
                <a:ea typeface="微软雅黑" panose="020B0503020204020204" pitchFamily="34" charset="-122"/>
              </a:rPr>
              <a:t>、</a:t>
            </a:r>
            <a:r>
              <a:rPr lang="zh-CN" altLang="zh-CN" sz="2400" dirty="0">
                <a:solidFill>
                  <a:srgbClr val="002060"/>
                </a:solidFill>
                <a:latin typeface="微软雅黑" panose="020B0503020204020204" pitchFamily="34" charset="-122"/>
                <a:ea typeface="微软雅黑" panose="020B0503020204020204" pitchFamily="34" charset="-122"/>
              </a:rPr>
              <a:t>数控机床长期闲置不用，出现齿轮生锈、橡皮圈老化等现象。</a:t>
            </a:r>
          </a:p>
          <a:p>
            <a:pPr>
              <a:lnSpc>
                <a:spcPct val="125000"/>
              </a:lnSpc>
              <a:spcBef>
                <a:spcPts val="1800"/>
              </a:spcBef>
            </a:pPr>
            <a:r>
              <a:rPr lang="en-US" altLang="zh-CN" sz="2400" dirty="0">
                <a:solidFill>
                  <a:srgbClr val="002060"/>
                </a:solidFill>
                <a:latin typeface="微软雅黑" panose="020B0503020204020204" pitchFamily="34" charset="-122"/>
                <a:ea typeface="微软雅黑" panose="020B0503020204020204" pitchFamily="34" charset="-122"/>
              </a:rPr>
              <a:t>4</a:t>
            </a:r>
            <a:r>
              <a:rPr lang="zh-CN" altLang="en-US" sz="2400" dirty="0">
                <a:solidFill>
                  <a:srgbClr val="002060"/>
                </a:solidFill>
                <a:latin typeface="微软雅黑" panose="020B0503020204020204" pitchFamily="34" charset="-122"/>
                <a:ea typeface="微软雅黑" panose="020B0503020204020204" pitchFamily="34" charset="-122"/>
              </a:rPr>
              <a:t>、</a:t>
            </a:r>
            <a:r>
              <a:rPr lang="zh-CN" altLang="zh-CN" sz="2400" dirty="0">
                <a:solidFill>
                  <a:srgbClr val="002060"/>
                </a:solidFill>
                <a:latin typeface="微软雅黑" panose="020B0503020204020204" pitchFamily="34" charset="-122"/>
                <a:ea typeface="微软雅黑" panose="020B0503020204020204" pitchFamily="34" charset="-122"/>
              </a:rPr>
              <a:t>数控机床因长期使用造成齿轮损坏、铣刀刃口迟钝不能切削。</a:t>
            </a:r>
          </a:p>
        </p:txBody>
      </p:sp>
    </p:spTree>
    <p:extLst>
      <p:ext uri="{BB962C8B-B14F-4D97-AF65-F5344CB8AC3E}">
        <p14:creationId xmlns:p14="http://schemas.microsoft.com/office/powerpoint/2010/main" val="202595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设备磨损、补偿与折旧</a:t>
            </a:r>
          </a:p>
        </p:txBody>
      </p:sp>
      <p:sp>
        <p:nvSpPr>
          <p:cNvPr id="8" name="矩形 7">
            <a:extLst>
              <a:ext uri="{FF2B5EF4-FFF2-40B4-BE49-F238E27FC236}">
                <a16:creationId xmlns:a16="http://schemas.microsoft.com/office/drawing/2014/main" id="{A90FA3ED-1CD6-4332-AC44-ACF31418C300}"/>
              </a:ext>
            </a:extLst>
          </p:cNvPr>
          <p:cNvSpPr/>
          <p:nvPr/>
        </p:nvSpPr>
        <p:spPr>
          <a:xfrm>
            <a:off x="669924" y="6105071"/>
            <a:ext cx="1085215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E6C5343-015E-49DC-833D-D7B11D5DA69C}"/>
              </a:ext>
            </a:extLst>
          </p:cNvPr>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32761" y="6241053"/>
            <a:ext cx="3311941" cy="496620"/>
          </a:xfrm>
          <a:prstGeom prst="rect">
            <a:avLst/>
          </a:prstGeom>
        </p:spPr>
      </p:pic>
      <p:sp>
        <p:nvSpPr>
          <p:cNvPr id="19" name="矩形 18">
            <a:extLst>
              <a:ext uri="{FF2B5EF4-FFF2-40B4-BE49-F238E27FC236}">
                <a16:creationId xmlns:a16="http://schemas.microsoft.com/office/drawing/2014/main" id="{B96C3A1E-50A6-4AEF-BC02-6A66695E4F28}"/>
              </a:ext>
            </a:extLst>
          </p:cNvPr>
          <p:cNvSpPr/>
          <p:nvPr/>
        </p:nvSpPr>
        <p:spPr>
          <a:xfrm>
            <a:off x="673100" y="3761168"/>
            <a:ext cx="130175" cy="19276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66236" y="1348542"/>
            <a:ext cx="10655839" cy="4330416"/>
          </a:xfrm>
          <a:prstGeom prst="rect">
            <a:avLst/>
          </a:prstGeom>
        </p:spPr>
        <p:txBody>
          <a:bodyPr wrap="square">
            <a:spAutoFit/>
          </a:bodyPr>
          <a:lstStyle/>
          <a:p>
            <a:pPr algn="just">
              <a:lnSpc>
                <a:spcPct val="120000"/>
              </a:lnSpc>
              <a:spcBef>
                <a:spcPts val="1800"/>
              </a:spcBef>
              <a:buClr>
                <a:srgbClr val="00FF00"/>
              </a:buClr>
              <a:buSzPct val="90000"/>
            </a:pPr>
            <a:r>
              <a:rPr kumimoji="1" lang="zh-CN" altLang="en-US" sz="2400" b="1" u="sng" dirty="0">
                <a:solidFill>
                  <a:srgbClr val="FF0000"/>
                </a:solidFill>
                <a:latin typeface="微软雅黑" panose="020B0503020204020204" pitchFamily="34" charset="-122"/>
                <a:ea typeface="微软雅黑" panose="020B0503020204020204" pitchFamily="34" charset="-122"/>
              </a:rPr>
              <a:t>设备磨损补偿：</a:t>
            </a:r>
            <a:r>
              <a:rPr lang="zh-CN" altLang="en-US" sz="2400" dirty="0">
                <a:solidFill>
                  <a:srgbClr val="000000"/>
                </a:solidFill>
                <a:latin typeface="微软雅黑" panose="020B0503020204020204" pitchFamily="34" charset="-122"/>
                <a:ea typeface="微软雅黑" panose="020B0503020204020204" pitchFamily="34" charset="-122"/>
              </a:rPr>
              <a:t>方式主要有</a:t>
            </a:r>
            <a:r>
              <a:rPr lang="zh-CN" altLang="en-US" sz="2400" b="1" dirty="0">
                <a:solidFill>
                  <a:srgbClr val="FF0000"/>
                </a:solidFill>
                <a:latin typeface="微软雅黑" panose="020B0503020204020204" pitchFamily="34" charset="-122"/>
                <a:ea typeface="微软雅黑" panose="020B0503020204020204" pitchFamily="34" charset="-122"/>
              </a:rPr>
              <a:t>修理</a:t>
            </a:r>
            <a:r>
              <a:rPr lang="zh-CN" altLang="en-US" sz="2400" dirty="0">
                <a:solidFill>
                  <a:srgbClr val="00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改装</a:t>
            </a:r>
            <a:r>
              <a:rPr lang="zh-CN" altLang="en-US" sz="2400" dirty="0">
                <a:solidFill>
                  <a:srgbClr val="000000"/>
                </a:solidFill>
                <a:latin typeface="微软雅黑" panose="020B0503020204020204" pitchFamily="34" charset="-122"/>
                <a:ea typeface="微软雅黑" panose="020B0503020204020204" pitchFamily="34" charset="-122"/>
              </a:rPr>
              <a:t>和</a:t>
            </a:r>
            <a:r>
              <a:rPr lang="zh-CN" altLang="en-US" sz="2400" b="1" dirty="0">
                <a:solidFill>
                  <a:srgbClr val="FF0000"/>
                </a:solidFill>
                <a:latin typeface="微软雅黑" panose="020B0503020204020204" pitchFamily="34" charset="-122"/>
                <a:ea typeface="微软雅黑" panose="020B0503020204020204" pitchFamily="34" charset="-122"/>
              </a:rPr>
              <a:t>更新。</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just">
              <a:lnSpc>
                <a:spcPct val="120000"/>
              </a:lnSpc>
              <a:spcBef>
                <a:spcPts val="1800"/>
              </a:spcBef>
              <a:buClr>
                <a:srgbClr val="00FF00"/>
              </a:buClr>
              <a:buSzPct val="90000"/>
            </a:pPr>
            <a:r>
              <a:rPr kumimoji="1" lang="zh-CN" altLang="en-US" sz="2400" b="1" dirty="0">
                <a:solidFill>
                  <a:srgbClr val="7030A0"/>
                </a:solidFill>
                <a:latin typeface="微软雅黑" panose="020B0503020204020204" pitchFamily="34" charset="-122"/>
                <a:ea typeface="微软雅黑" panose="020B0503020204020204" pitchFamily="34" charset="-122"/>
              </a:rPr>
              <a:t>修理</a:t>
            </a:r>
            <a:r>
              <a:rPr kumimoji="1" lang="zh-CN" altLang="en-US" sz="2400" dirty="0">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更换部分已磨损的零部件和调整设备，以</a:t>
            </a:r>
            <a:r>
              <a:rPr lang="zh-CN" altLang="en-US" sz="2400" dirty="0">
                <a:solidFill>
                  <a:srgbClr val="FF0000"/>
                </a:solidFill>
                <a:latin typeface="微软雅黑" panose="020B0503020204020204" pitchFamily="34" charset="-122"/>
                <a:ea typeface="微软雅黑" panose="020B0503020204020204" pitchFamily="34" charset="-122"/>
              </a:rPr>
              <a:t>恢复</a:t>
            </a:r>
            <a:r>
              <a:rPr lang="zh-CN" altLang="en-US" sz="2400" dirty="0">
                <a:solidFill>
                  <a:srgbClr val="000000"/>
                </a:solidFill>
                <a:latin typeface="微软雅黑" panose="020B0503020204020204" pitchFamily="34" charset="-122"/>
                <a:ea typeface="微软雅黑" panose="020B0503020204020204" pitchFamily="34" charset="-122"/>
              </a:rPr>
              <a:t>设备的生产功能和效率。主要包括日常维护、小修、中修和大修，属于</a:t>
            </a:r>
            <a:r>
              <a:rPr kumimoji="1" lang="zh-CN" altLang="en-US" sz="2400" b="1" u="sng" dirty="0">
                <a:solidFill>
                  <a:srgbClr val="0070C0"/>
                </a:solidFill>
                <a:latin typeface="微软雅黑" panose="020B0503020204020204" pitchFamily="34" charset="-122"/>
                <a:ea typeface="微软雅黑" panose="020B0503020204020204" pitchFamily="34" charset="-122"/>
              </a:rPr>
              <a:t>局部补偿。</a:t>
            </a:r>
            <a:endParaRPr kumimoji="1" lang="en-US" altLang="zh-CN" sz="2400" b="1" u="sng" dirty="0">
              <a:solidFill>
                <a:srgbClr val="0070C0"/>
              </a:solidFill>
              <a:latin typeface="微软雅黑" panose="020B0503020204020204" pitchFamily="34" charset="-122"/>
              <a:ea typeface="微软雅黑" panose="020B0503020204020204" pitchFamily="34" charset="-122"/>
            </a:endParaRPr>
          </a:p>
          <a:p>
            <a:pPr algn="just">
              <a:lnSpc>
                <a:spcPct val="120000"/>
              </a:lnSpc>
              <a:spcBef>
                <a:spcPts val="1800"/>
              </a:spcBef>
              <a:buClr>
                <a:srgbClr val="00FF00"/>
              </a:buClr>
              <a:buSzPct val="90000"/>
            </a:pPr>
            <a:r>
              <a:rPr kumimoji="1" lang="zh-CN" altLang="en-US" sz="2400" b="1" dirty="0">
                <a:solidFill>
                  <a:srgbClr val="7030A0"/>
                </a:solidFill>
                <a:latin typeface="微软雅黑" panose="020B0503020204020204" pitchFamily="34" charset="-122"/>
                <a:ea typeface="微软雅黑" panose="020B0503020204020204" pitchFamily="34" charset="-122"/>
              </a:rPr>
              <a:t>改装</a:t>
            </a:r>
            <a:r>
              <a:rPr kumimoji="1" lang="zh-CN" altLang="en-US" sz="2400" dirty="0">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对设备的结构作局部的改进和技术上的革新，如增添新的、必须的零部件，以</a:t>
            </a:r>
            <a:r>
              <a:rPr lang="zh-CN" altLang="en-US" sz="2400" dirty="0">
                <a:solidFill>
                  <a:srgbClr val="FF0000"/>
                </a:solidFill>
                <a:latin typeface="微软雅黑" panose="020B0503020204020204" pitchFamily="34" charset="-122"/>
                <a:ea typeface="微软雅黑" panose="020B0503020204020204" pitchFamily="34" charset="-122"/>
              </a:rPr>
              <a:t>增加</a:t>
            </a:r>
            <a:r>
              <a:rPr lang="zh-CN" altLang="en-US" sz="2400" dirty="0">
                <a:solidFill>
                  <a:srgbClr val="000000"/>
                </a:solidFill>
                <a:latin typeface="微软雅黑" panose="020B0503020204020204" pitchFamily="34" charset="-122"/>
                <a:ea typeface="微软雅黑" panose="020B0503020204020204" pitchFamily="34" charset="-122"/>
              </a:rPr>
              <a:t>设备的生产功能和效率为主，属于</a:t>
            </a:r>
            <a:r>
              <a:rPr kumimoji="1" lang="zh-CN" altLang="en-US" sz="2400" b="1" u="sng" dirty="0">
                <a:solidFill>
                  <a:srgbClr val="0070C0"/>
                </a:solidFill>
                <a:latin typeface="微软雅黑" panose="020B0503020204020204" pitchFamily="34" charset="-122"/>
                <a:ea typeface="微软雅黑" panose="020B0503020204020204" pitchFamily="34" charset="-122"/>
              </a:rPr>
              <a:t>局部补偿。</a:t>
            </a:r>
            <a:endParaRPr kumimoji="1" lang="en-US" altLang="zh-CN" sz="2400" b="1" u="sng" dirty="0">
              <a:solidFill>
                <a:srgbClr val="0070C0"/>
              </a:solidFill>
              <a:latin typeface="微软雅黑" panose="020B0503020204020204" pitchFamily="34" charset="-122"/>
              <a:ea typeface="微软雅黑" panose="020B0503020204020204" pitchFamily="34" charset="-122"/>
            </a:endParaRPr>
          </a:p>
          <a:p>
            <a:pPr algn="just">
              <a:lnSpc>
                <a:spcPct val="120000"/>
              </a:lnSpc>
              <a:spcBef>
                <a:spcPts val="1800"/>
              </a:spcBef>
              <a:buClr>
                <a:srgbClr val="00FF00"/>
              </a:buClr>
              <a:buSzPct val="90000"/>
            </a:pPr>
            <a:r>
              <a:rPr kumimoji="1" lang="zh-CN" altLang="en-US" sz="2400" b="1" dirty="0">
                <a:solidFill>
                  <a:srgbClr val="7030A0"/>
                </a:solidFill>
                <a:latin typeface="微软雅黑" panose="020B0503020204020204" pitchFamily="34" charset="-122"/>
                <a:ea typeface="微软雅黑" panose="020B0503020204020204" pitchFamily="34" charset="-122"/>
              </a:rPr>
              <a:t>更新</a:t>
            </a:r>
            <a:r>
              <a:rPr kumimoji="1" lang="zh-CN" altLang="en-US" sz="2400" dirty="0">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对整个设备进行更换，主要有两种形式：一是使用相同设备去更换旧设备；另一种是用技术更先进、效率更高、耗费更少的新设备更换旧设备，属于</a:t>
            </a:r>
            <a:r>
              <a:rPr kumimoji="1" lang="zh-CN" altLang="en-US" sz="2400" b="1" u="sng" dirty="0">
                <a:solidFill>
                  <a:srgbClr val="0070C0"/>
                </a:solidFill>
                <a:latin typeface="微软雅黑" panose="020B0503020204020204" pitchFamily="34" charset="-122"/>
                <a:ea typeface="微软雅黑" panose="020B0503020204020204" pitchFamily="34" charset="-122"/>
              </a:rPr>
              <a:t>全部补偿。</a:t>
            </a:r>
          </a:p>
        </p:txBody>
      </p:sp>
    </p:spTree>
    <p:extLst>
      <p:ext uri="{BB962C8B-B14F-4D97-AF65-F5344CB8AC3E}">
        <p14:creationId xmlns:p14="http://schemas.microsoft.com/office/powerpoint/2010/main" val="237544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设备磨损、补偿与折旧</a:t>
            </a:r>
          </a:p>
        </p:txBody>
      </p:sp>
      <p:sp>
        <p:nvSpPr>
          <p:cNvPr id="8" name="矩形 7">
            <a:extLst>
              <a:ext uri="{FF2B5EF4-FFF2-40B4-BE49-F238E27FC236}">
                <a16:creationId xmlns:a16="http://schemas.microsoft.com/office/drawing/2014/main" id="{A90FA3ED-1CD6-4332-AC44-ACF31418C300}"/>
              </a:ext>
            </a:extLst>
          </p:cNvPr>
          <p:cNvSpPr/>
          <p:nvPr/>
        </p:nvSpPr>
        <p:spPr>
          <a:xfrm>
            <a:off x="669924" y="6105071"/>
            <a:ext cx="1085215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E6C5343-015E-49DC-833D-D7B11D5DA69C}"/>
              </a:ext>
            </a:extLst>
          </p:cNvPr>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32761" y="6241053"/>
            <a:ext cx="3311941" cy="496620"/>
          </a:xfrm>
          <a:prstGeom prst="rect">
            <a:avLst/>
          </a:prstGeom>
        </p:spPr>
      </p:pic>
      <p:sp>
        <p:nvSpPr>
          <p:cNvPr id="10" name="Text Box 30"/>
          <p:cNvSpPr txBox="1"/>
          <p:nvPr/>
        </p:nvSpPr>
        <p:spPr>
          <a:xfrm>
            <a:off x="4252554" y="5345906"/>
            <a:ext cx="3581400" cy="461963"/>
          </a:xfrm>
          <a:prstGeom prst="rect">
            <a:avLst/>
          </a:prstGeom>
          <a:noFill/>
          <a:ln w="9525">
            <a:noFill/>
          </a:ln>
        </p:spPr>
        <p:txBody>
          <a:bodyPr anchor="t" anchorCtr="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ctr">
              <a:spcBef>
                <a:spcPct val="50000"/>
              </a:spcBef>
            </a:pPr>
            <a:r>
              <a:rPr lang="zh-CN" altLang="en-US" sz="2400" b="1" dirty="0">
                <a:latin typeface="微软雅黑" panose="020B0503020204020204" pitchFamily="34" charset="-122"/>
                <a:ea typeface="微软雅黑" panose="020B0503020204020204" pitchFamily="34" charset="-122"/>
              </a:rPr>
              <a:t>设备磨损的补偿方式</a:t>
            </a:r>
          </a:p>
        </p:txBody>
      </p:sp>
      <p:grpSp>
        <p:nvGrpSpPr>
          <p:cNvPr id="11" name="组合 10"/>
          <p:cNvGrpSpPr/>
          <p:nvPr/>
        </p:nvGrpSpPr>
        <p:grpSpPr>
          <a:xfrm>
            <a:off x="199448" y="158825"/>
            <a:ext cx="9266795" cy="4491594"/>
            <a:chOff x="318985" y="-19732"/>
            <a:chExt cx="9512163" cy="4420346"/>
          </a:xfrm>
        </p:grpSpPr>
        <p:sp>
          <p:nvSpPr>
            <p:cNvPr id="12" name="Text Box 6"/>
            <p:cNvSpPr txBox="1">
              <a:spLocks noChangeArrowheads="1"/>
            </p:cNvSpPr>
            <p:nvPr/>
          </p:nvSpPr>
          <p:spPr bwMode="auto">
            <a:xfrm>
              <a:off x="4824140" y="1390639"/>
              <a:ext cx="2743200" cy="46166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chemeClr val="lt1"/>
                  </a:solidFill>
                  <a:effectLst>
                    <a:outerShdw blurRad="38100" dist="38100" dir="2700000" algn="tl">
                      <a:srgbClr val="000000">
                        <a:alpha val="43137"/>
                      </a:srgbClr>
                    </a:outerShdw>
                  </a:effectLst>
                  <a:uLnTx/>
                  <a:uFillTx/>
                  <a:latin typeface="华文细黑" panose="02010600040101010101" pitchFamily="2" charset="-122"/>
                  <a:ea typeface="华文细黑" panose="02010600040101010101" pitchFamily="2" charset="-122"/>
                  <a:cs typeface="+mn-cs"/>
                </a:rPr>
                <a:t>设备磨损形式</a:t>
              </a:r>
            </a:p>
          </p:txBody>
        </p:sp>
        <p:sp>
          <p:nvSpPr>
            <p:cNvPr id="13" name="Line 8"/>
            <p:cNvSpPr/>
            <p:nvPr/>
          </p:nvSpPr>
          <p:spPr>
            <a:xfrm>
              <a:off x="2068513" y="2143116"/>
              <a:ext cx="7762635" cy="2248"/>
            </a:xfrm>
            <a:prstGeom prst="line">
              <a:avLst/>
            </a:prstGeom>
            <a:ln w="9525" cap="flat" cmpd="sng">
              <a:solidFill>
                <a:srgbClr val="FF0000"/>
              </a:solidFill>
              <a:prstDash val="solid"/>
              <a:round/>
              <a:headEnd type="none" w="med" len="med"/>
              <a:tailEnd type="none" w="med" len="med"/>
            </a:ln>
          </p:spPr>
          <p:txBody>
            <a:bodyPr/>
            <a:lstStyle/>
            <a:p>
              <a:endParaRPr lang="zh-CN" altLang="en-US"/>
            </a:p>
          </p:txBody>
        </p:sp>
        <p:sp>
          <p:nvSpPr>
            <p:cNvPr id="14" name="Line 9"/>
            <p:cNvSpPr/>
            <p:nvPr/>
          </p:nvSpPr>
          <p:spPr>
            <a:xfrm>
              <a:off x="2068513" y="2139744"/>
              <a:ext cx="0" cy="360000"/>
            </a:xfrm>
            <a:prstGeom prst="line">
              <a:avLst/>
            </a:prstGeom>
            <a:ln w="9525" cap="flat" cmpd="sng">
              <a:solidFill>
                <a:srgbClr val="FF0000"/>
              </a:solidFill>
              <a:prstDash val="solid"/>
              <a:round/>
              <a:headEnd type="none" w="med" len="med"/>
              <a:tailEnd type="triangle" w="med" len="med"/>
            </a:ln>
          </p:spPr>
          <p:txBody>
            <a:bodyPr/>
            <a:lstStyle/>
            <a:p>
              <a:endParaRPr lang="zh-CN" altLang="en-US"/>
            </a:p>
          </p:txBody>
        </p:sp>
        <p:sp>
          <p:nvSpPr>
            <p:cNvPr id="15" name="Line 10"/>
            <p:cNvSpPr/>
            <p:nvPr/>
          </p:nvSpPr>
          <p:spPr>
            <a:xfrm>
              <a:off x="4811713" y="2145364"/>
              <a:ext cx="0" cy="288000"/>
            </a:xfrm>
            <a:prstGeom prst="line">
              <a:avLst/>
            </a:prstGeom>
            <a:ln w="9525" cap="flat" cmpd="sng">
              <a:solidFill>
                <a:srgbClr val="FF0000"/>
              </a:solidFill>
              <a:prstDash val="solid"/>
              <a:round/>
              <a:headEnd type="none" w="med" len="med"/>
              <a:tailEnd type="triangle" w="med" len="med"/>
            </a:ln>
          </p:spPr>
          <p:txBody>
            <a:bodyPr/>
            <a:lstStyle/>
            <a:p>
              <a:endParaRPr lang="zh-CN" altLang="en-US"/>
            </a:p>
          </p:txBody>
        </p:sp>
        <p:sp>
          <p:nvSpPr>
            <p:cNvPr id="16" name="Line 11"/>
            <p:cNvSpPr/>
            <p:nvPr/>
          </p:nvSpPr>
          <p:spPr>
            <a:xfrm>
              <a:off x="7554913" y="2140306"/>
              <a:ext cx="0" cy="360000"/>
            </a:xfrm>
            <a:prstGeom prst="line">
              <a:avLst/>
            </a:prstGeom>
            <a:ln w="9525" cap="flat" cmpd="sng">
              <a:solidFill>
                <a:srgbClr val="FF0000"/>
              </a:solidFill>
              <a:prstDash val="solid"/>
              <a:round/>
              <a:headEnd type="none" w="med" len="med"/>
              <a:tailEnd type="triangle" w="med" len="med"/>
            </a:ln>
          </p:spPr>
          <p:txBody>
            <a:bodyPr/>
            <a:lstStyle/>
            <a:p>
              <a:endParaRPr lang="zh-CN" altLang="en-US"/>
            </a:p>
          </p:txBody>
        </p:sp>
        <p:sp>
          <p:nvSpPr>
            <p:cNvPr id="23" name="Line 18"/>
            <p:cNvSpPr/>
            <p:nvPr/>
          </p:nvSpPr>
          <p:spPr>
            <a:xfrm>
              <a:off x="2068513" y="3357562"/>
              <a:ext cx="0" cy="576000"/>
            </a:xfrm>
            <a:prstGeom prst="line">
              <a:avLst/>
            </a:prstGeom>
            <a:ln w="9525" cap="flat" cmpd="sng">
              <a:solidFill>
                <a:srgbClr val="FF0000"/>
              </a:solidFill>
              <a:prstDash val="solid"/>
              <a:round/>
              <a:headEnd type="none" w="med" len="med"/>
              <a:tailEnd type="triangle" w="med" len="med"/>
            </a:ln>
          </p:spPr>
          <p:txBody>
            <a:bodyPr/>
            <a:lstStyle/>
            <a:p>
              <a:endParaRPr lang="zh-CN" altLang="en-US"/>
            </a:p>
          </p:txBody>
        </p:sp>
        <p:sp>
          <p:nvSpPr>
            <p:cNvPr id="24" name="Text Box 19"/>
            <p:cNvSpPr txBox="1">
              <a:spLocks noChangeArrowheads="1"/>
            </p:cNvSpPr>
            <p:nvPr/>
          </p:nvSpPr>
          <p:spPr bwMode="auto">
            <a:xfrm>
              <a:off x="1535113" y="3990975"/>
              <a:ext cx="1143000" cy="40011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dirty="0">
                  <a:ln>
                    <a:noFill/>
                  </a:ln>
                  <a:solidFill>
                    <a:schemeClr val="lt1"/>
                  </a:solidFill>
                  <a:effectLst>
                    <a:outerShdw blurRad="38100" dist="38100" dir="2700000" algn="tl">
                      <a:srgbClr val="000000">
                        <a:alpha val="43137"/>
                      </a:srgbClr>
                    </a:outerShdw>
                  </a:effectLst>
                  <a:uLnTx/>
                  <a:uFillTx/>
                  <a:latin typeface="华文细黑" panose="02010600040101010101" pitchFamily="2" charset="-122"/>
                  <a:ea typeface="华文细黑" panose="02010600040101010101" pitchFamily="2" charset="-122"/>
                  <a:cs typeface="+mn-cs"/>
                </a:rPr>
                <a:t>修   理</a:t>
              </a:r>
            </a:p>
          </p:txBody>
        </p:sp>
        <p:sp>
          <p:nvSpPr>
            <p:cNvPr id="25" name="Text Box 20"/>
            <p:cNvSpPr txBox="1">
              <a:spLocks noChangeArrowheads="1"/>
            </p:cNvSpPr>
            <p:nvPr/>
          </p:nvSpPr>
          <p:spPr bwMode="auto">
            <a:xfrm>
              <a:off x="3948246" y="2492375"/>
              <a:ext cx="1749953" cy="861774"/>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dirty="0">
                  <a:ln>
                    <a:noFill/>
                  </a:ln>
                  <a:solidFill>
                    <a:schemeClr val="lt1"/>
                  </a:solidFill>
                  <a:effectLst>
                    <a:outerShdw blurRad="38100" dist="38100" dir="2700000" algn="tl">
                      <a:srgbClr val="000000">
                        <a:alpha val="43137"/>
                      </a:srgbClr>
                    </a:outerShdw>
                  </a:effectLst>
                  <a:uLnTx/>
                  <a:uFillTx/>
                  <a:latin typeface="华文细黑" panose="02010600040101010101" pitchFamily="2" charset="-122"/>
                  <a:ea typeface="华文细黑" panose="02010600040101010101" pitchFamily="2" charset="-122"/>
                  <a:cs typeface="+mn-cs"/>
                </a:rPr>
                <a:t>不可消除的</a:t>
              </a:r>
            </a:p>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dirty="0">
                  <a:ln>
                    <a:noFill/>
                  </a:ln>
                  <a:solidFill>
                    <a:schemeClr val="lt1"/>
                  </a:solidFill>
                  <a:effectLst>
                    <a:outerShdw blurRad="38100" dist="38100" dir="2700000" algn="tl">
                      <a:srgbClr val="000000">
                        <a:alpha val="43137"/>
                      </a:srgbClr>
                    </a:outerShdw>
                  </a:effectLst>
                  <a:uLnTx/>
                  <a:uFillTx/>
                  <a:latin typeface="华文细黑" panose="02010600040101010101" pitchFamily="2" charset="-122"/>
                  <a:ea typeface="华文细黑" panose="02010600040101010101" pitchFamily="2" charset="-122"/>
                  <a:cs typeface="+mn-cs"/>
                </a:rPr>
                <a:t>有形磨损</a:t>
              </a:r>
            </a:p>
          </p:txBody>
        </p:sp>
        <p:sp>
          <p:nvSpPr>
            <p:cNvPr id="26" name="Line 21"/>
            <p:cNvSpPr/>
            <p:nvPr/>
          </p:nvSpPr>
          <p:spPr>
            <a:xfrm>
              <a:off x="4887913" y="3357562"/>
              <a:ext cx="0" cy="612000"/>
            </a:xfrm>
            <a:prstGeom prst="line">
              <a:avLst/>
            </a:prstGeom>
            <a:ln w="9525" cap="flat" cmpd="sng">
              <a:solidFill>
                <a:srgbClr val="FF0000"/>
              </a:solidFill>
              <a:prstDash val="solid"/>
              <a:round/>
              <a:headEnd type="none" w="med" len="med"/>
              <a:tailEnd type="triangle" w="med" len="med"/>
            </a:ln>
          </p:spPr>
          <p:txBody>
            <a:bodyPr/>
            <a:lstStyle/>
            <a:p>
              <a:endParaRPr lang="zh-CN" altLang="en-US"/>
            </a:p>
          </p:txBody>
        </p:sp>
        <p:sp>
          <p:nvSpPr>
            <p:cNvPr id="27" name="Text Box 22"/>
            <p:cNvSpPr txBox="1">
              <a:spLocks noChangeArrowheads="1"/>
            </p:cNvSpPr>
            <p:nvPr/>
          </p:nvSpPr>
          <p:spPr bwMode="auto">
            <a:xfrm>
              <a:off x="4278313" y="4000504"/>
              <a:ext cx="1143000" cy="40011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dirty="0">
                  <a:ln>
                    <a:noFill/>
                  </a:ln>
                  <a:solidFill>
                    <a:schemeClr val="lt1"/>
                  </a:solidFill>
                  <a:effectLst>
                    <a:outerShdw blurRad="38100" dist="38100" dir="2700000" algn="tl">
                      <a:srgbClr val="000000">
                        <a:alpha val="43137"/>
                      </a:srgbClr>
                    </a:outerShdw>
                  </a:effectLst>
                  <a:uLnTx/>
                  <a:uFillTx/>
                  <a:latin typeface="华文细黑" panose="02010600040101010101" pitchFamily="2" charset="-122"/>
                  <a:ea typeface="华文细黑" panose="02010600040101010101" pitchFamily="2" charset="-122"/>
                  <a:cs typeface="+mn-cs"/>
                </a:rPr>
                <a:t>更   新</a:t>
              </a:r>
            </a:p>
          </p:txBody>
        </p:sp>
        <p:sp>
          <p:nvSpPr>
            <p:cNvPr id="28" name="Text Box 23"/>
            <p:cNvSpPr txBox="1">
              <a:spLocks noChangeArrowheads="1"/>
            </p:cNvSpPr>
            <p:nvPr/>
          </p:nvSpPr>
          <p:spPr bwMode="auto">
            <a:xfrm>
              <a:off x="6732588" y="2487613"/>
              <a:ext cx="1524000" cy="861774"/>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dirty="0">
                  <a:ln>
                    <a:noFill/>
                  </a:ln>
                  <a:solidFill>
                    <a:schemeClr val="lt1"/>
                  </a:solidFill>
                  <a:effectLst>
                    <a:outerShdw blurRad="38100" dist="38100" dir="2700000" algn="tl">
                      <a:srgbClr val="000000">
                        <a:alpha val="43137"/>
                      </a:srgbClr>
                    </a:outerShdw>
                  </a:effectLst>
                  <a:uLnTx/>
                  <a:uFillTx/>
                  <a:latin typeface="华文细黑" panose="02010600040101010101" pitchFamily="2" charset="-122"/>
                  <a:ea typeface="华文细黑" panose="02010600040101010101" pitchFamily="2" charset="-122"/>
                  <a:cs typeface="+mn-cs"/>
                </a:rPr>
                <a:t>第二种</a:t>
              </a:r>
            </a:p>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dirty="0">
                  <a:ln>
                    <a:noFill/>
                  </a:ln>
                  <a:solidFill>
                    <a:schemeClr val="lt1"/>
                  </a:solidFill>
                  <a:effectLst>
                    <a:outerShdw blurRad="38100" dist="38100" dir="2700000" algn="tl">
                      <a:srgbClr val="000000">
                        <a:alpha val="43137"/>
                      </a:srgbClr>
                    </a:outerShdw>
                  </a:effectLst>
                  <a:uLnTx/>
                  <a:uFillTx/>
                  <a:latin typeface="华文细黑" panose="02010600040101010101" pitchFamily="2" charset="-122"/>
                  <a:ea typeface="华文细黑" panose="02010600040101010101" pitchFamily="2" charset="-122"/>
                  <a:cs typeface="+mn-cs"/>
                </a:rPr>
                <a:t>无形磨损</a:t>
              </a:r>
            </a:p>
          </p:txBody>
        </p:sp>
        <p:sp>
          <p:nvSpPr>
            <p:cNvPr id="34" name="Line 26"/>
            <p:cNvSpPr/>
            <p:nvPr/>
          </p:nvSpPr>
          <p:spPr>
            <a:xfrm flipH="1">
              <a:off x="318985" y="-19732"/>
              <a:ext cx="1200" cy="0"/>
            </a:xfrm>
            <a:prstGeom prst="line">
              <a:avLst/>
            </a:prstGeom>
            <a:ln w="9525" cap="flat" cmpd="sng">
              <a:solidFill>
                <a:srgbClr val="FF0000"/>
              </a:solidFill>
              <a:prstDash val="solid"/>
              <a:round/>
              <a:headEnd type="none" w="med" len="med"/>
              <a:tailEnd type="none" w="med" len="med"/>
            </a:ln>
          </p:spPr>
          <p:txBody>
            <a:bodyPr/>
            <a:lstStyle/>
            <a:p>
              <a:endParaRPr lang="zh-CN" altLang="en-US"/>
            </a:p>
          </p:txBody>
        </p:sp>
        <p:sp>
          <p:nvSpPr>
            <p:cNvPr id="30" name="Line 28"/>
            <p:cNvSpPr/>
            <p:nvPr/>
          </p:nvSpPr>
          <p:spPr>
            <a:xfrm>
              <a:off x="7631113" y="3357562"/>
              <a:ext cx="0" cy="576000"/>
            </a:xfrm>
            <a:prstGeom prst="line">
              <a:avLst/>
            </a:prstGeom>
            <a:ln w="9525" cap="flat" cmpd="sng">
              <a:solidFill>
                <a:srgbClr val="FF0000"/>
              </a:solidFill>
              <a:prstDash val="solid"/>
              <a:round/>
              <a:headEnd type="none" w="med" len="med"/>
              <a:tailEnd type="triangle" w="med" len="med"/>
            </a:ln>
          </p:spPr>
          <p:txBody>
            <a:bodyPr/>
            <a:lstStyle/>
            <a:p>
              <a:endParaRPr lang="zh-CN" altLang="en-US"/>
            </a:p>
          </p:txBody>
        </p:sp>
        <p:sp>
          <p:nvSpPr>
            <p:cNvPr id="31" name="Text Box 29"/>
            <p:cNvSpPr txBox="1">
              <a:spLocks noChangeArrowheads="1"/>
            </p:cNvSpPr>
            <p:nvPr/>
          </p:nvSpPr>
          <p:spPr bwMode="auto">
            <a:xfrm>
              <a:off x="7021513" y="3989026"/>
              <a:ext cx="1143000" cy="40011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dirty="0">
                  <a:ln>
                    <a:noFill/>
                  </a:ln>
                  <a:solidFill>
                    <a:schemeClr val="lt1"/>
                  </a:solidFill>
                  <a:effectLst>
                    <a:outerShdw blurRad="38100" dist="38100" dir="2700000" algn="tl">
                      <a:srgbClr val="000000">
                        <a:alpha val="43137"/>
                      </a:srgbClr>
                    </a:outerShdw>
                  </a:effectLst>
                  <a:uLnTx/>
                  <a:uFillTx/>
                  <a:latin typeface="华文细黑" panose="02010600040101010101" pitchFamily="2" charset="-122"/>
                  <a:ea typeface="华文细黑" panose="02010600040101010101" pitchFamily="2" charset="-122"/>
                  <a:cs typeface="+mn-cs"/>
                </a:rPr>
                <a:t>改   装</a:t>
              </a:r>
            </a:p>
          </p:txBody>
        </p:sp>
        <p:sp>
          <p:nvSpPr>
            <p:cNvPr id="32" name="Text Box 31"/>
            <p:cNvSpPr txBox="1">
              <a:spLocks noChangeArrowheads="1"/>
            </p:cNvSpPr>
            <p:nvPr/>
          </p:nvSpPr>
          <p:spPr bwMode="auto">
            <a:xfrm>
              <a:off x="1158875" y="2486025"/>
              <a:ext cx="1828800" cy="861774"/>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dirty="0">
                  <a:ln>
                    <a:noFill/>
                  </a:ln>
                  <a:solidFill>
                    <a:schemeClr val="lt1"/>
                  </a:solidFill>
                  <a:effectLst>
                    <a:outerShdw blurRad="38100" dist="38100" dir="2700000" algn="tl">
                      <a:srgbClr val="000000">
                        <a:alpha val="43137"/>
                      </a:srgbClr>
                    </a:outerShdw>
                  </a:effectLst>
                  <a:uLnTx/>
                  <a:uFillTx/>
                  <a:latin typeface="华文细黑" panose="02010600040101010101" pitchFamily="2" charset="-122"/>
                  <a:ea typeface="华文细黑" panose="02010600040101010101" pitchFamily="2" charset="-122"/>
                  <a:cs typeface="+mn-cs"/>
                </a:rPr>
                <a:t>可消除的</a:t>
              </a:r>
            </a:p>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dirty="0">
                  <a:ln>
                    <a:noFill/>
                  </a:ln>
                  <a:solidFill>
                    <a:schemeClr val="lt1"/>
                  </a:solidFill>
                  <a:effectLst>
                    <a:outerShdw blurRad="38100" dist="38100" dir="2700000" algn="tl">
                      <a:srgbClr val="000000">
                        <a:alpha val="43137"/>
                      </a:srgbClr>
                    </a:outerShdw>
                  </a:effectLst>
                  <a:uLnTx/>
                  <a:uFillTx/>
                  <a:latin typeface="华文细黑" panose="02010600040101010101" pitchFamily="2" charset="-122"/>
                  <a:ea typeface="华文细黑" panose="02010600040101010101" pitchFamily="2" charset="-122"/>
                  <a:cs typeface="+mn-cs"/>
                </a:rPr>
                <a:t>有形磨损</a:t>
              </a:r>
            </a:p>
          </p:txBody>
        </p:sp>
      </p:grpSp>
      <p:sp>
        <p:nvSpPr>
          <p:cNvPr id="36" name="Text Box 23"/>
          <p:cNvSpPr txBox="1">
            <a:spLocks noChangeArrowheads="1"/>
          </p:cNvSpPr>
          <p:nvPr/>
        </p:nvSpPr>
        <p:spPr bwMode="auto">
          <a:xfrm>
            <a:off x="8722698" y="2733427"/>
            <a:ext cx="1524000" cy="861757"/>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dirty="0">
                <a:ln>
                  <a:noFill/>
                </a:ln>
                <a:solidFill>
                  <a:schemeClr val="lt1"/>
                </a:solidFill>
                <a:effectLst>
                  <a:outerShdw blurRad="38100" dist="38100" dir="2700000" algn="tl">
                    <a:srgbClr val="000000">
                      <a:alpha val="43137"/>
                    </a:srgbClr>
                  </a:outerShdw>
                </a:effectLst>
                <a:uLnTx/>
                <a:uFillTx/>
                <a:latin typeface="华文细黑" panose="02010600040101010101" pitchFamily="2" charset="-122"/>
                <a:ea typeface="华文细黑" panose="02010600040101010101" pitchFamily="2" charset="-122"/>
                <a:cs typeface="+mn-cs"/>
              </a:rPr>
              <a:t>第</a:t>
            </a:r>
            <a:r>
              <a:rPr kumimoji="1" lang="zh-CN" altLang="en-US" sz="2000" b="1" noProof="0" dirty="0">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rPr>
              <a:t>一</a:t>
            </a:r>
            <a:r>
              <a:rPr kumimoji="1" lang="zh-CN" altLang="en-US" sz="2000" b="1" i="0" u="none" strike="noStrike" kern="1200" cap="none" spc="0" normalizeH="0" baseline="0" noProof="0" dirty="0">
                <a:ln>
                  <a:noFill/>
                </a:ln>
                <a:solidFill>
                  <a:schemeClr val="lt1"/>
                </a:solidFill>
                <a:effectLst>
                  <a:outerShdw blurRad="38100" dist="38100" dir="2700000" algn="tl">
                    <a:srgbClr val="000000">
                      <a:alpha val="43137"/>
                    </a:srgbClr>
                  </a:outerShdw>
                </a:effectLst>
                <a:uLnTx/>
                <a:uFillTx/>
                <a:latin typeface="华文细黑" panose="02010600040101010101" pitchFamily="2" charset="-122"/>
                <a:ea typeface="华文细黑" panose="02010600040101010101" pitchFamily="2" charset="-122"/>
                <a:cs typeface="+mn-cs"/>
              </a:rPr>
              <a:t>种</a:t>
            </a:r>
          </a:p>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dirty="0">
                <a:ln>
                  <a:noFill/>
                </a:ln>
                <a:solidFill>
                  <a:schemeClr val="lt1"/>
                </a:solidFill>
                <a:effectLst>
                  <a:outerShdw blurRad="38100" dist="38100" dir="2700000" algn="tl">
                    <a:srgbClr val="000000">
                      <a:alpha val="43137"/>
                    </a:srgbClr>
                  </a:outerShdw>
                </a:effectLst>
                <a:uLnTx/>
                <a:uFillTx/>
                <a:latin typeface="华文细黑" panose="02010600040101010101" pitchFamily="2" charset="-122"/>
                <a:ea typeface="华文细黑" panose="02010600040101010101" pitchFamily="2" charset="-122"/>
                <a:cs typeface="+mn-cs"/>
              </a:rPr>
              <a:t>无形磨损</a:t>
            </a:r>
          </a:p>
        </p:txBody>
      </p:sp>
      <p:sp>
        <p:nvSpPr>
          <p:cNvPr id="37" name="Line 28"/>
          <p:cNvSpPr/>
          <p:nvPr/>
        </p:nvSpPr>
        <p:spPr>
          <a:xfrm>
            <a:off x="9481741" y="3603359"/>
            <a:ext cx="0" cy="575989"/>
          </a:xfrm>
          <a:prstGeom prst="line">
            <a:avLst/>
          </a:prstGeom>
          <a:ln w="9525" cap="flat" cmpd="sng">
            <a:solidFill>
              <a:srgbClr val="FF0000"/>
            </a:solidFill>
            <a:prstDash val="solid"/>
            <a:round/>
            <a:headEnd type="none" w="med" len="med"/>
            <a:tailEnd type="triangle" w="med" len="med"/>
          </a:ln>
        </p:spPr>
        <p:txBody>
          <a:bodyPr/>
          <a:lstStyle/>
          <a:p>
            <a:endParaRPr lang="zh-CN" altLang="en-US"/>
          </a:p>
        </p:txBody>
      </p:sp>
      <p:sp>
        <p:nvSpPr>
          <p:cNvPr id="38" name="Text Box 29"/>
          <p:cNvSpPr txBox="1">
            <a:spLocks noChangeArrowheads="1"/>
          </p:cNvSpPr>
          <p:nvPr/>
        </p:nvSpPr>
        <p:spPr bwMode="auto">
          <a:xfrm>
            <a:off x="8872140" y="4234811"/>
            <a:ext cx="1235075"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lt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dirty="0">
                <a:ln>
                  <a:noFill/>
                </a:ln>
                <a:solidFill>
                  <a:schemeClr val="lt1"/>
                </a:solidFill>
                <a:effectLst>
                  <a:outerShdw blurRad="38100" dist="38100" dir="2700000" algn="tl">
                    <a:srgbClr val="000000">
                      <a:alpha val="43137"/>
                    </a:srgbClr>
                  </a:outerShdw>
                </a:effectLst>
                <a:uLnTx/>
                <a:uFillTx/>
                <a:latin typeface="华文细黑" panose="02010600040101010101" pitchFamily="2" charset="-122"/>
                <a:ea typeface="华文细黑" panose="02010600040101010101" pitchFamily="2" charset="-122"/>
                <a:cs typeface="+mn-cs"/>
              </a:rPr>
              <a:t>继续使用</a:t>
            </a:r>
          </a:p>
        </p:txBody>
      </p:sp>
      <p:sp>
        <p:nvSpPr>
          <p:cNvPr id="39" name="Line 11"/>
          <p:cNvSpPr/>
          <p:nvPr/>
        </p:nvSpPr>
        <p:spPr>
          <a:xfrm>
            <a:off x="9462358" y="2366597"/>
            <a:ext cx="0" cy="365803"/>
          </a:xfrm>
          <a:prstGeom prst="line">
            <a:avLst/>
          </a:prstGeom>
          <a:ln w="9525" cap="flat" cmpd="sng">
            <a:solidFill>
              <a:srgbClr val="FF0000"/>
            </a:solidFill>
            <a:prstDash val="solid"/>
            <a:round/>
            <a:headEnd type="none" w="med" len="med"/>
            <a:tailEnd type="triangle" w="med" len="med"/>
          </a:ln>
        </p:spPr>
        <p:txBody>
          <a:bodyPr/>
          <a:lstStyle/>
          <a:p>
            <a:endParaRPr lang="zh-CN" altLang="en-US"/>
          </a:p>
        </p:txBody>
      </p:sp>
      <p:sp>
        <p:nvSpPr>
          <p:cNvPr id="40" name="Line 21"/>
          <p:cNvSpPr/>
          <p:nvPr/>
        </p:nvSpPr>
        <p:spPr>
          <a:xfrm>
            <a:off x="6941644" y="3852413"/>
            <a:ext cx="0" cy="310932"/>
          </a:xfrm>
          <a:prstGeom prst="line">
            <a:avLst/>
          </a:prstGeom>
          <a:ln w="9525" cap="flat" cmpd="sng">
            <a:solidFill>
              <a:srgbClr val="FF0000"/>
            </a:solidFill>
            <a:prstDash val="solid"/>
            <a:round/>
            <a:headEnd type="none" w="med" len="med"/>
            <a:tailEnd type="triangle" w="med" len="med"/>
          </a:ln>
        </p:spPr>
        <p:txBody>
          <a:bodyPr/>
          <a:lstStyle/>
          <a:p>
            <a:endParaRPr lang="zh-CN" altLang="en-US"/>
          </a:p>
        </p:txBody>
      </p:sp>
      <p:sp>
        <p:nvSpPr>
          <p:cNvPr id="41" name="Line 8"/>
          <p:cNvSpPr/>
          <p:nvPr/>
        </p:nvSpPr>
        <p:spPr>
          <a:xfrm>
            <a:off x="4650519" y="3828548"/>
            <a:ext cx="2291125" cy="0"/>
          </a:xfrm>
          <a:prstGeom prst="line">
            <a:avLst/>
          </a:prstGeom>
          <a:ln w="9525" cap="flat" cmpd="sng">
            <a:solidFill>
              <a:srgbClr val="FF0000"/>
            </a:solidFill>
            <a:prstDash val="solid"/>
            <a:round/>
            <a:headEnd type="none" w="med" len="med"/>
            <a:tailEnd type="none" w="med" len="med"/>
          </a:ln>
        </p:spPr>
        <p:txBody>
          <a:bodyPr/>
          <a:lstStyle/>
          <a:p>
            <a:endParaRPr lang="zh-CN" altLang="en-US"/>
          </a:p>
        </p:txBody>
      </p:sp>
    </p:spTree>
    <p:extLst>
      <p:ext uri="{BB962C8B-B14F-4D97-AF65-F5344CB8AC3E}">
        <p14:creationId xmlns:p14="http://schemas.microsoft.com/office/powerpoint/2010/main" val="209255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设备磨损、补偿与折旧</a:t>
            </a:r>
          </a:p>
        </p:txBody>
      </p:sp>
      <p:sp>
        <p:nvSpPr>
          <p:cNvPr id="8" name="矩形 7">
            <a:extLst>
              <a:ext uri="{FF2B5EF4-FFF2-40B4-BE49-F238E27FC236}">
                <a16:creationId xmlns:a16="http://schemas.microsoft.com/office/drawing/2014/main" id="{A90FA3ED-1CD6-4332-AC44-ACF31418C300}"/>
              </a:ext>
            </a:extLst>
          </p:cNvPr>
          <p:cNvSpPr/>
          <p:nvPr/>
        </p:nvSpPr>
        <p:spPr>
          <a:xfrm>
            <a:off x="669924" y="6105071"/>
            <a:ext cx="1085215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E6C5343-015E-49DC-833D-D7B11D5DA69C}"/>
              </a:ext>
            </a:extLst>
          </p:cNvPr>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32761" y="6241053"/>
            <a:ext cx="3311941" cy="496620"/>
          </a:xfrm>
          <a:prstGeom prst="rect">
            <a:avLst/>
          </a:prstGeom>
        </p:spPr>
      </p:pic>
      <p:sp>
        <p:nvSpPr>
          <p:cNvPr id="19" name="矩形 18">
            <a:extLst>
              <a:ext uri="{FF2B5EF4-FFF2-40B4-BE49-F238E27FC236}">
                <a16:creationId xmlns:a16="http://schemas.microsoft.com/office/drawing/2014/main" id="{B96C3A1E-50A6-4AEF-BC02-6A66695E4F28}"/>
              </a:ext>
            </a:extLst>
          </p:cNvPr>
          <p:cNvSpPr/>
          <p:nvPr/>
        </p:nvSpPr>
        <p:spPr>
          <a:xfrm>
            <a:off x="673100" y="3761168"/>
            <a:ext cx="130175" cy="19276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66236" y="1178064"/>
            <a:ext cx="10655839" cy="4499693"/>
          </a:xfrm>
          <a:prstGeom prst="rect">
            <a:avLst/>
          </a:prstGeom>
        </p:spPr>
        <p:txBody>
          <a:bodyPr wrap="square">
            <a:spAutoFit/>
          </a:bodyPr>
          <a:lstStyle/>
          <a:p>
            <a:pPr algn="just">
              <a:lnSpc>
                <a:spcPct val="120000"/>
              </a:lnSpc>
              <a:spcBef>
                <a:spcPct val="10000"/>
              </a:spcBef>
              <a:buClr>
                <a:srgbClr val="00FF00"/>
              </a:buClr>
              <a:buSzPct val="90000"/>
            </a:pPr>
            <a:r>
              <a:rPr kumimoji="1" lang="zh-CN" altLang="en-US" sz="2400" b="1" u="sng" dirty="0">
                <a:solidFill>
                  <a:srgbClr val="FF0000"/>
                </a:solidFill>
                <a:latin typeface="微软雅黑" panose="020B0503020204020204" pitchFamily="34" charset="-122"/>
                <a:ea typeface="微软雅黑" panose="020B0503020204020204" pitchFamily="34" charset="-122"/>
              </a:rPr>
              <a:t>折旧</a:t>
            </a:r>
            <a:r>
              <a:rPr lang="zh-CN" altLang="en-US" sz="2400" dirty="0">
                <a:solidFill>
                  <a:srgbClr val="00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固定资产在使用过程中因损耗逐渐转移到新产品中去的那部分价值的一种</a:t>
            </a:r>
            <a:r>
              <a:rPr kumimoji="1" lang="zh-CN" altLang="en-US" sz="2400" b="1" u="sng" dirty="0">
                <a:solidFill>
                  <a:srgbClr val="0070C0"/>
                </a:solidFill>
                <a:latin typeface="微软雅黑" panose="020B0503020204020204" pitchFamily="34" charset="-122"/>
                <a:ea typeface="微软雅黑" panose="020B0503020204020204" pitchFamily="34" charset="-122"/>
              </a:rPr>
              <a:t>补偿方式</a:t>
            </a:r>
            <a:r>
              <a:rPr lang="zh-CN" altLang="en-US" sz="2400" dirty="0">
                <a:latin typeface="微软雅黑" panose="020B0503020204020204" pitchFamily="34" charset="-122"/>
                <a:ea typeface="微软雅黑" panose="020B0503020204020204" pitchFamily="34" charset="-122"/>
              </a:rPr>
              <a:t>。以便若干年后当设备价值全部转移完毕时用于</a:t>
            </a:r>
            <a:r>
              <a:rPr kumimoji="1" lang="zh-CN" altLang="en-US" sz="2400" b="1" u="sng" dirty="0">
                <a:solidFill>
                  <a:srgbClr val="0070C0"/>
                </a:solidFill>
                <a:latin typeface="微软雅黑" panose="020B0503020204020204" pitchFamily="34" charset="-122"/>
                <a:ea typeface="微软雅黑" panose="020B0503020204020204" pitchFamily="34" charset="-122"/>
              </a:rPr>
              <a:t>更新设备</a:t>
            </a:r>
            <a:r>
              <a:rPr lang="zh-CN" altLang="en-US" sz="2400" dirty="0">
                <a:latin typeface="微软雅黑" panose="020B0503020204020204" pitchFamily="34" charset="-122"/>
                <a:ea typeface="微软雅黑" panose="020B0503020204020204" pitchFamily="34" charset="-122"/>
              </a:rPr>
              <a:t>，是固定资产进行</a:t>
            </a:r>
            <a:r>
              <a:rPr kumimoji="1" lang="zh-CN" altLang="en-US" sz="2400" b="1" u="sng" dirty="0">
                <a:solidFill>
                  <a:srgbClr val="0070C0"/>
                </a:solidFill>
                <a:latin typeface="微软雅黑" panose="020B0503020204020204" pitchFamily="34" charset="-122"/>
                <a:ea typeface="微软雅黑" panose="020B0503020204020204" pitchFamily="34" charset="-122"/>
              </a:rPr>
              <a:t>恢复、更新、再生产</a:t>
            </a:r>
            <a:r>
              <a:rPr lang="zh-CN" altLang="en-US" sz="2400" dirty="0">
                <a:latin typeface="微软雅黑" panose="020B0503020204020204" pitchFamily="34" charset="-122"/>
                <a:ea typeface="微软雅黑" panose="020B0503020204020204" pitchFamily="34" charset="-122"/>
              </a:rPr>
              <a:t>的一种财务手段。</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just">
              <a:lnSpc>
                <a:spcPct val="120000"/>
              </a:lnSpc>
              <a:spcBef>
                <a:spcPts val="2400"/>
              </a:spcBef>
              <a:buClr>
                <a:srgbClr val="00FF00"/>
              </a:buClr>
              <a:buSzPct val="90000"/>
            </a:pPr>
            <a:r>
              <a:rPr lang="zh-CN" altLang="en-US" sz="2400" b="1" dirty="0">
                <a:solidFill>
                  <a:srgbClr val="FF0000"/>
                </a:solidFill>
                <a:latin typeface="微软雅黑" panose="020B0503020204020204" pitchFamily="34" charset="-122"/>
                <a:ea typeface="微软雅黑" panose="020B0503020204020204" pitchFamily="34" charset="-122"/>
              </a:rPr>
              <a:t>折旧费</a:t>
            </a:r>
            <a:r>
              <a:rPr lang="zh-CN" altLang="en-US" sz="2400" dirty="0">
                <a:solidFill>
                  <a:srgbClr val="000000"/>
                </a:solidFill>
                <a:latin typeface="微软雅黑" panose="020B0503020204020204" pitchFamily="34" charset="-122"/>
                <a:ea typeface="微软雅黑" panose="020B0503020204020204" pitchFamily="34" charset="-122"/>
              </a:rPr>
              <a:t>：按期或按活动量转为产品成本费用的设备资产的损耗价值，主要受到三个因素的影响。</a:t>
            </a:r>
          </a:p>
          <a:p>
            <a:pPr marL="742950" lvl="1" indent="-285750" algn="just">
              <a:lnSpc>
                <a:spcPct val="120000"/>
              </a:lnSpc>
              <a:spcBef>
                <a:spcPct val="10000"/>
              </a:spcBef>
              <a:buClr>
                <a:srgbClr val="00FF00"/>
              </a:buClr>
              <a:buSzPct val="75000"/>
              <a:buFont typeface="Wingdings" panose="05000000000000000000" pitchFamily="2" charset="2"/>
              <a:buChar char="n"/>
            </a:pPr>
            <a:r>
              <a:rPr kumimoji="1" lang="zh-CN" altLang="en-US" sz="2400" dirty="0">
                <a:solidFill>
                  <a:srgbClr val="FF0000"/>
                </a:solidFill>
                <a:latin typeface="微软雅黑" panose="020B0503020204020204" pitchFamily="34" charset="-122"/>
                <a:ea typeface="微软雅黑" panose="020B0503020204020204" pitchFamily="34" charset="-122"/>
              </a:rPr>
              <a:t>设备资产的原值</a:t>
            </a:r>
            <a:r>
              <a:rPr lang="zh-CN" altLang="en-US" sz="2400" dirty="0">
                <a:solidFill>
                  <a:srgbClr val="000000"/>
                </a:solidFill>
                <a:latin typeface="微软雅黑" panose="020B0503020204020204" pitchFamily="34" charset="-122"/>
                <a:ea typeface="微软雅黑" panose="020B0503020204020204" pitchFamily="34" charset="-122"/>
              </a:rPr>
              <a:t>：一般为购置设备时一次性支付的费用，又称初始费用。</a:t>
            </a:r>
          </a:p>
          <a:p>
            <a:pPr marL="742950" lvl="1" indent="-285750" algn="just">
              <a:lnSpc>
                <a:spcPct val="120000"/>
              </a:lnSpc>
              <a:spcBef>
                <a:spcPct val="10000"/>
              </a:spcBef>
              <a:buClr>
                <a:srgbClr val="00FF00"/>
              </a:buClr>
              <a:buSzPct val="75000"/>
              <a:buFont typeface="Wingdings" panose="05000000000000000000" pitchFamily="2" charset="2"/>
              <a:buChar char="n"/>
            </a:pPr>
            <a:r>
              <a:rPr kumimoji="1" lang="zh-CN" altLang="en-US" sz="2400" dirty="0">
                <a:solidFill>
                  <a:srgbClr val="FF0000"/>
                </a:solidFill>
                <a:latin typeface="微软雅黑" panose="020B0503020204020204" pitchFamily="34" charset="-122"/>
                <a:ea typeface="微软雅黑" panose="020B0503020204020204" pitchFamily="34" charset="-122"/>
              </a:rPr>
              <a:t>净残值</a:t>
            </a:r>
            <a:r>
              <a:rPr lang="zh-CN" altLang="en-US" sz="2400" dirty="0">
                <a:solidFill>
                  <a:srgbClr val="000000"/>
                </a:solidFill>
                <a:latin typeface="微软雅黑" panose="020B0503020204020204" pitchFamily="34" charset="-122"/>
                <a:ea typeface="微软雅黑" panose="020B0503020204020204" pitchFamily="34" charset="-122"/>
              </a:rPr>
              <a:t>：即设备的残值减去其清理费用后的余额。</a:t>
            </a:r>
          </a:p>
          <a:p>
            <a:pPr marL="742950" lvl="1" indent="-285750" algn="just">
              <a:lnSpc>
                <a:spcPct val="120000"/>
              </a:lnSpc>
              <a:spcBef>
                <a:spcPct val="10000"/>
              </a:spcBef>
              <a:buClr>
                <a:srgbClr val="00FF00"/>
              </a:buClr>
              <a:buSzPct val="75000"/>
              <a:buFont typeface="Wingdings" panose="05000000000000000000" pitchFamily="2" charset="2"/>
              <a:buChar char="n"/>
            </a:pPr>
            <a:r>
              <a:rPr kumimoji="1" lang="zh-CN" altLang="en-US" sz="2400" dirty="0">
                <a:solidFill>
                  <a:srgbClr val="FF0000"/>
                </a:solidFill>
                <a:latin typeface="微软雅黑" panose="020B0503020204020204" pitchFamily="34" charset="-122"/>
                <a:ea typeface="微软雅黑" panose="020B0503020204020204" pitchFamily="34" charset="-122"/>
              </a:rPr>
              <a:t>折旧年限</a:t>
            </a:r>
            <a:r>
              <a:rPr lang="zh-CN" altLang="en-US" sz="2400" dirty="0">
                <a:solidFill>
                  <a:srgbClr val="000000"/>
                </a:solidFill>
                <a:latin typeface="微软雅黑" panose="020B0503020204020204" pitchFamily="34" charset="-122"/>
                <a:ea typeface="微软雅黑" panose="020B0503020204020204" pitchFamily="34" charset="-122"/>
              </a:rPr>
              <a:t>：按财政部规定的折旧率每年提取折旧，使设备帐面价值为零所需要的时间。</a:t>
            </a:r>
          </a:p>
        </p:txBody>
      </p:sp>
    </p:spTree>
    <p:extLst>
      <p:ext uri="{BB962C8B-B14F-4D97-AF65-F5344CB8AC3E}">
        <p14:creationId xmlns:p14="http://schemas.microsoft.com/office/powerpoint/2010/main" val="139537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设备磨损、补偿与折旧</a:t>
            </a:r>
          </a:p>
        </p:txBody>
      </p:sp>
      <p:sp>
        <p:nvSpPr>
          <p:cNvPr id="10" name="Rectangle 3"/>
          <p:cNvSpPr txBox="1"/>
          <p:nvPr/>
        </p:nvSpPr>
        <p:spPr>
          <a:xfrm>
            <a:off x="1162374" y="1406739"/>
            <a:ext cx="10445857" cy="1471612"/>
          </a:xfrm>
          <a:prstGeom prst="rect">
            <a:avLst/>
          </a:prstGeom>
          <a:noFill/>
          <a:ln w="9525">
            <a:noFill/>
          </a:ln>
        </p:spPr>
        <p:txBody>
          <a:bodyPr anchor="t" anchorCtr="0"/>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nSpc>
                <a:spcPct val="120000"/>
              </a:lnSpc>
              <a:buClr>
                <a:srgbClr val="00FF00"/>
              </a:buClr>
              <a:buSzPct val="90000"/>
            </a:pPr>
            <a:r>
              <a:rPr lang="zh-CN" altLang="en-US" sz="2400" b="1" dirty="0">
                <a:solidFill>
                  <a:srgbClr val="FF0000"/>
                </a:solidFill>
                <a:latin typeface="微软雅黑" panose="020B0503020204020204" pitchFamily="34" charset="-122"/>
                <a:ea typeface="微软雅黑" panose="020B0503020204020204" pitchFamily="34" charset="-122"/>
              </a:rPr>
              <a:t>直线折旧法</a:t>
            </a:r>
            <a:r>
              <a:rPr lang="zh-CN" altLang="en-US" sz="2400" dirty="0">
                <a:solidFill>
                  <a:srgbClr val="000000"/>
                </a:solidFill>
                <a:latin typeface="微软雅黑" panose="020B0503020204020204" pitchFamily="34" charset="-122"/>
                <a:ea typeface="微软雅黑" panose="020B0503020204020204" pitchFamily="34" charset="-122"/>
              </a:rPr>
              <a:t>：折旧年限里按期平均分摊资产价值的方法，又称</a:t>
            </a:r>
            <a:r>
              <a:rPr kumimoji="1" lang="zh-CN" altLang="en-US" sz="2400" b="1" u="sng" dirty="0">
                <a:solidFill>
                  <a:srgbClr val="0070C0"/>
                </a:solidFill>
                <a:latin typeface="微软雅黑" panose="020B0503020204020204" pitchFamily="34" charset="-122"/>
                <a:ea typeface="微软雅黑" panose="020B0503020204020204" pitchFamily="34" charset="-122"/>
              </a:rPr>
              <a:t>平均年限法</a:t>
            </a:r>
            <a:r>
              <a:rPr lang="zh-CN" altLang="en-US" sz="2400" dirty="0">
                <a:solidFill>
                  <a:srgbClr val="000000"/>
                </a:solidFill>
                <a:latin typeface="微软雅黑" panose="020B0503020204020204" pitchFamily="34" charset="-122"/>
                <a:ea typeface="微软雅黑" panose="020B0503020204020204" pitchFamily="34" charset="-122"/>
              </a:rPr>
              <a:t>，适用于各时期使用情况大致相同的固定资产折旧，是</a:t>
            </a:r>
            <a:r>
              <a:rPr lang="zh-CN" altLang="en-US" sz="2400" dirty="0">
                <a:solidFill>
                  <a:srgbClr val="FF0000"/>
                </a:solidFill>
                <a:latin typeface="微软雅黑" panose="020B0503020204020204" pitchFamily="34" charset="-122"/>
                <a:ea typeface="微软雅黑" panose="020B0503020204020204" pitchFamily="34" charset="-122"/>
              </a:rPr>
              <a:t>最简单、最普遍</a:t>
            </a:r>
            <a:r>
              <a:rPr lang="zh-CN" altLang="en-US" sz="2400" dirty="0">
                <a:solidFill>
                  <a:srgbClr val="000000"/>
                </a:solidFill>
                <a:latin typeface="微软雅黑" panose="020B0503020204020204" pitchFamily="34" charset="-122"/>
                <a:ea typeface="微软雅黑" panose="020B0503020204020204" pitchFamily="34" charset="-122"/>
              </a:rPr>
              <a:t>的折旧方法。每期折旧费 </a:t>
            </a:r>
            <a:r>
              <a:rPr lang="en-US" altLang="zh-CN" sz="2400" dirty="0">
                <a:solidFill>
                  <a:srgbClr val="000000"/>
                </a:solidFill>
                <a:latin typeface="微软雅黑" panose="020B0503020204020204" pitchFamily="34" charset="-122"/>
                <a:ea typeface="微软雅黑" panose="020B0503020204020204" pitchFamily="34" charset="-122"/>
              </a:rPr>
              <a:t>D </a:t>
            </a:r>
            <a:r>
              <a:rPr lang="zh-CN" altLang="en-US" sz="2400" dirty="0">
                <a:solidFill>
                  <a:srgbClr val="000000"/>
                </a:solidFill>
                <a:latin typeface="微软雅黑" panose="020B0503020204020204" pitchFamily="34" charset="-122"/>
                <a:ea typeface="微软雅黑" panose="020B0503020204020204" pitchFamily="34" charset="-122"/>
              </a:rPr>
              <a:t>和每期折旧率 </a:t>
            </a:r>
            <a:r>
              <a:rPr lang="en-US" altLang="zh-CN" sz="2400" dirty="0">
                <a:solidFill>
                  <a:srgbClr val="000000"/>
                </a:solidFill>
                <a:latin typeface="微软雅黑" panose="020B0503020204020204" pitchFamily="34" charset="-122"/>
                <a:ea typeface="微软雅黑" panose="020B0503020204020204" pitchFamily="34" charset="-122"/>
              </a:rPr>
              <a:t>d </a:t>
            </a:r>
            <a:r>
              <a:rPr lang="zh-CN" altLang="en-US" sz="2400" dirty="0">
                <a:solidFill>
                  <a:srgbClr val="000000"/>
                </a:solidFill>
                <a:latin typeface="微软雅黑" panose="020B0503020204020204" pitchFamily="34" charset="-122"/>
                <a:ea typeface="微软雅黑" panose="020B0503020204020204" pitchFamily="34" charset="-122"/>
              </a:rPr>
              <a:t>的表达式为：</a:t>
            </a:r>
            <a:endParaRPr lang="en-US" altLang="zh-CN" sz="2400" dirty="0">
              <a:solidFill>
                <a:srgbClr val="000000"/>
              </a:solidFill>
              <a:latin typeface="微软雅黑" panose="020B0503020204020204" pitchFamily="34" charset="-122"/>
              <a:ea typeface="微软雅黑" panose="020B0503020204020204" pitchFamily="34" charset="-122"/>
            </a:endParaRPr>
          </a:p>
        </p:txBody>
      </p:sp>
      <p:pic>
        <p:nvPicPr>
          <p:cNvPr id="11" name="图片 10"/>
          <p:cNvPicPr/>
          <p:nvPr/>
        </p:nvPicPr>
        <p:blipFill>
          <a:blip r:embed="rId4"/>
          <a:stretch>
            <a:fillRect/>
          </a:stretch>
        </p:blipFill>
        <p:spPr>
          <a:xfrm>
            <a:off x="1363852" y="2933576"/>
            <a:ext cx="1999280" cy="1177874"/>
          </a:xfrm>
          <a:prstGeom prst="rect">
            <a:avLst/>
          </a:prstGeom>
          <a:noFill/>
          <a:ln w="38100">
            <a:noFill/>
            <a:miter/>
          </a:ln>
        </p:spPr>
      </p:pic>
      <p:sp>
        <p:nvSpPr>
          <p:cNvPr id="12" name="Rectangle 7"/>
          <p:cNvSpPr>
            <a:spLocks noChangeArrowheads="1"/>
          </p:cNvSpPr>
          <p:nvPr/>
        </p:nvSpPr>
        <p:spPr bwMode="auto">
          <a:xfrm>
            <a:off x="1208867" y="4281846"/>
            <a:ext cx="10197885" cy="1865126"/>
          </a:xfrm>
          <a:prstGeom prst="rect">
            <a:avLst/>
          </a:prstGeom>
          <a:noFill/>
          <a:ln w="9525">
            <a:noFill/>
            <a:miter lim="800000"/>
          </a:ln>
          <a:effectLst/>
        </p:spPr>
        <p:txBody>
          <a:bodyPr wrap="square">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rPr>
              <a:t>式中：</a:t>
            </a:r>
            <a:endParaRPr kumimoji="0" lang="en-US" altLang="zh-CN" sz="2400" b="0"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endParaRPr>
          </a:p>
          <a:p>
            <a:pPr>
              <a:lnSpc>
                <a:spcPct val="120000"/>
              </a:lnSpc>
              <a:defRPr/>
            </a:pPr>
            <a:r>
              <a:rPr kumimoji="0" lang="en-US" altLang="zh-CN" sz="2400" b="0"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rPr>
              <a:t>D</a:t>
            </a:r>
            <a:r>
              <a:rPr lang="zh-CN" altLang="en-US" sz="2400" dirty="0">
                <a:latin typeface="华文细黑" panose="02010600040101010101" pitchFamily="2" charset="-122"/>
                <a:ea typeface="华文细黑" panose="02010600040101010101" pitchFamily="2" charset="-122"/>
              </a:rPr>
              <a:t> ：每</a:t>
            </a:r>
            <a:r>
              <a:rPr kumimoji="0" lang="zh-CN" altLang="en-US" sz="2400" b="0"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rPr>
              <a:t>期折旧费   </a:t>
            </a:r>
            <a:r>
              <a:rPr kumimoji="0" lang="zh-CN" altLang="en-US" sz="2400" b="0" i="0" u="none" strike="noStrike" kern="1200" cap="none" spc="0" normalizeH="0" noProof="0" dirty="0">
                <a:ln>
                  <a:noFill/>
                </a:ln>
                <a:solidFill>
                  <a:schemeClr val="tx1"/>
                </a:solidFill>
                <a:effectLst/>
                <a:uLnTx/>
                <a:uFillTx/>
                <a:latin typeface="华文细黑" panose="02010600040101010101" pitchFamily="2" charset="-122"/>
                <a:ea typeface="华文细黑" panose="02010600040101010101" pitchFamily="2" charset="-122"/>
              </a:rPr>
              <a:t> </a:t>
            </a:r>
            <a:r>
              <a:rPr kumimoji="0" lang="zh-CN" altLang="en-US" sz="2400" b="0"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rPr>
              <a:t>                                </a:t>
            </a:r>
            <a:r>
              <a:rPr lang="en-US" altLang="zh-CN" sz="2400" dirty="0">
                <a:latin typeface="华文细黑" panose="02010600040101010101" pitchFamily="2" charset="-122"/>
                <a:ea typeface="华文细黑" panose="02010600040101010101" pitchFamily="2" charset="-122"/>
              </a:rPr>
              <a:t>P</a:t>
            </a:r>
            <a:r>
              <a:rPr lang="zh-CN" altLang="en-US" sz="2400" dirty="0">
                <a:latin typeface="华文细黑" panose="02010600040101010101" pitchFamily="2" charset="-122"/>
                <a:ea typeface="华文细黑" panose="02010600040101010101" pitchFamily="2" charset="-122"/>
              </a:rPr>
              <a:t> ：资产的原值 </a:t>
            </a:r>
            <a:endParaRPr lang="en-US" altLang="zh-CN" sz="2400" dirty="0">
              <a:latin typeface="华文细黑" panose="02010600040101010101" pitchFamily="2" charset="-122"/>
              <a:ea typeface="华文细黑" panose="02010600040101010101" pitchFamily="2" charset="-122"/>
            </a:endParaRPr>
          </a:p>
          <a:p>
            <a:pPr lvl="0">
              <a:lnSpc>
                <a:spcPct val="120000"/>
              </a:lnSpc>
              <a:defRPr/>
            </a:pPr>
            <a:r>
              <a:rPr lang="en-US" altLang="zh-CN" sz="2400" dirty="0">
                <a:latin typeface="华文细黑" panose="02010600040101010101" pitchFamily="2" charset="-122"/>
                <a:ea typeface="华文细黑" panose="02010600040101010101" pitchFamily="2" charset="-122"/>
              </a:rPr>
              <a:t>N</a:t>
            </a:r>
            <a:r>
              <a:rPr lang="en-US" altLang="zh-CN" sz="2400" baseline="-25000" dirty="0">
                <a:latin typeface="华文细黑" panose="02010600040101010101" pitchFamily="2" charset="-122"/>
                <a:ea typeface="华文细黑" panose="02010600040101010101" pitchFamily="2" charset="-122"/>
              </a:rPr>
              <a:t>D</a:t>
            </a:r>
            <a:r>
              <a:rPr lang="zh-CN" altLang="en-US" sz="2400" dirty="0">
                <a:latin typeface="华文细黑" panose="02010600040101010101" pitchFamily="2" charset="-122"/>
                <a:ea typeface="华文细黑" panose="02010600040101010101" pitchFamily="2" charset="-122"/>
              </a:rPr>
              <a:t> ：资产折旧期，单位一般为年      </a:t>
            </a:r>
            <a:r>
              <a:rPr kumimoji="0" lang="en-US" altLang="zh-CN" sz="2400" b="0"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rPr>
              <a:t>S</a:t>
            </a:r>
            <a:r>
              <a:rPr lang="zh-CN" altLang="en-US" sz="2400" dirty="0">
                <a:latin typeface="华文细黑" panose="02010600040101010101" pitchFamily="2" charset="-122"/>
                <a:ea typeface="华文细黑" panose="02010600040101010101" pitchFamily="2" charset="-122"/>
              </a:rPr>
              <a:t> ：折旧</a:t>
            </a:r>
            <a:r>
              <a:rPr kumimoji="0" lang="zh-CN" altLang="en-US" sz="2400" b="0"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rPr>
              <a:t>期末资产净残值，</a:t>
            </a:r>
            <a:r>
              <a:rPr lang="en-US" altLang="zh-CN" sz="2400" dirty="0">
                <a:latin typeface="华文细黑" panose="02010600040101010101" pitchFamily="2" charset="-122"/>
                <a:ea typeface="华文细黑" panose="02010600040101010101" pitchFamily="2" charset="-122"/>
              </a:rPr>
              <a:t>S</a:t>
            </a:r>
            <a:r>
              <a:rPr lang="zh-CN" altLang="en-US" sz="2400" dirty="0">
                <a:latin typeface="华文细黑" panose="02010600040101010101" pitchFamily="2" charset="-122"/>
                <a:ea typeface="华文细黑" panose="02010600040101010101" pitchFamily="2" charset="-122"/>
              </a:rPr>
              <a:t>＝ </a:t>
            </a:r>
            <a:r>
              <a:rPr lang="en-US" altLang="zh-CN" sz="2400" dirty="0">
                <a:latin typeface="华文细黑" panose="02010600040101010101" pitchFamily="2" charset="-122"/>
                <a:ea typeface="华文细黑" panose="02010600040101010101" pitchFamily="2" charset="-122"/>
              </a:rPr>
              <a:t>S</a:t>
            </a:r>
            <a:r>
              <a:rPr lang="en-US" altLang="zh-CN" sz="2400" baseline="-25000" dirty="0">
                <a:latin typeface="华文细黑" panose="02010600040101010101" pitchFamily="2" charset="-122"/>
                <a:ea typeface="华文细黑" panose="02010600040101010101" pitchFamily="2" charset="-122"/>
              </a:rPr>
              <a:t>0</a:t>
            </a:r>
            <a:r>
              <a:rPr lang="en-US" altLang="zh-CN" sz="2400" dirty="0">
                <a:latin typeface="华文细黑" panose="02010600040101010101" pitchFamily="2" charset="-122"/>
                <a:ea typeface="华文细黑" panose="02010600040101010101" pitchFamily="2" charset="-122"/>
              </a:rPr>
              <a:t> </a:t>
            </a:r>
            <a:r>
              <a:rPr lang="zh-CN" altLang="en-US" sz="2400" dirty="0">
                <a:latin typeface="华文细黑" panose="02010600040101010101" pitchFamily="2" charset="-122"/>
                <a:ea typeface="华文细黑" panose="02010600040101010101" pitchFamily="2" charset="-122"/>
              </a:rPr>
              <a:t>－ </a:t>
            </a:r>
            <a:r>
              <a:rPr lang="en-US" altLang="zh-CN" sz="2400" dirty="0" err="1">
                <a:latin typeface="华文细黑" panose="02010600040101010101" pitchFamily="2" charset="-122"/>
                <a:ea typeface="华文细黑" panose="02010600040101010101" pitchFamily="2" charset="-122"/>
              </a:rPr>
              <a:t>S</a:t>
            </a:r>
            <a:r>
              <a:rPr lang="en-US" altLang="zh-CN" sz="2400" baseline="-25000" dirty="0" err="1">
                <a:latin typeface="华文细黑" panose="02010600040101010101" pitchFamily="2" charset="-122"/>
                <a:ea typeface="华文细黑" panose="02010600040101010101" pitchFamily="2" charset="-122"/>
              </a:rPr>
              <a:t>c</a:t>
            </a:r>
            <a:endParaRPr kumimoji="0" lang="zh-CN" altLang="en-US" sz="2400" b="0"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endParaRPr>
          </a:p>
          <a:p>
            <a:pPr lvl="0">
              <a:lnSpc>
                <a:spcPct val="120000"/>
              </a:lnSpc>
              <a:defRPr/>
            </a:pPr>
            <a:r>
              <a:rPr kumimoji="0" lang="en-US" altLang="zh-CN" sz="2400" b="0"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rPr>
              <a:t>S</a:t>
            </a:r>
            <a:r>
              <a:rPr kumimoji="0" lang="en-US" altLang="zh-CN" sz="2400" b="0" i="0" u="none" strike="noStrike" kern="1200" cap="none" spc="0" normalizeH="0" baseline="-25000" noProof="0" dirty="0">
                <a:ln>
                  <a:noFill/>
                </a:ln>
                <a:solidFill>
                  <a:schemeClr val="tx1"/>
                </a:solidFill>
                <a:effectLst/>
                <a:uLnTx/>
                <a:uFillTx/>
                <a:latin typeface="华文细黑" panose="02010600040101010101" pitchFamily="2" charset="-122"/>
                <a:ea typeface="华文细黑" panose="02010600040101010101" pitchFamily="2" charset="-122"/>
              </a:rPr>
              <a:t>0</a:t>
            </a:r>
            <a:r>
              <a:rPr lang="zh-CN" altLang="en-US" sz="2400" dirty="0">
                <a:latin typeface="华文细黑" panose="02010600040101010101" pitchFamily="2" charset="-122"/>
                <a:ea typeface="华文细黑" panose="02010600040101010101" pitchFamily="2" charset="-122"/>
              </a:rPr>
              <a:t> ：折旧</a:t>
            </a:r>
            <a:r>
              <a:rPr kumimoji="0" lang="zh-CN" altLang="en-US" sz="2400" b="0"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rPr>
              <a:t>期末资产预计残值               </a:t>
            </a:r>
            <a:r>
              <a:rPr kumimoji="0" lang="en-US" altLang="zh-CN" sz="2400" b="0" i="0" u="none" strike="noStrike" kern="1200" cap="none" spc="0" normalizeH="0" baseline="0" noProof="0" dirty="0" err="1">
                <a:ln>
                  <a:noFill/>
                </a:ln>
                <a:solidFill>
                  <a:schemeClr val="tx1"/>
                </a:solidFill>
                <a:effectLst/>
                <a:uLnTx/>
                <a:uFillTx/>
                <a:latin typeface="华文细黑" panose="02010600040101010101" pitchFamily="2" charset="-122"/>
                <a:ea typeface="华文细黑" panose="02010600040101010101" pitchFamily="2" charset="-122"/>
              </a:rPr>
              <a:t>S</a:t>
            </a:r>
            <a:r>
              <a:rPr kumimoji="0" lang="en-US" altLang="zh-CN" sz="2400" b="0" i="0" u="none" strike="noStrike" kern="1200" cap="none" spc="0" normalizeH="0" baseline="-25000" noProof="0" dirty="0" err="1">
                <a:ln>
                  <a:noFill/>
                </a:ln>
                <a:solidFill>
                  <a:schemeClr val="tx1"/>
                </a:solidFill>
                <a:effectLst/>
                <a:uLnTx/>
                <a:uFillTx/>
                <a:latin typeface="华文细黑" panose="02010600040101010101" pitchFamily="2" charset="-122"/>
                <a:ea typeface="华文细黑" panose="02010600040101010101" pitchFamily="2" charset="-122"/>
              </a:rPr>
              <a:t>c</a:t>
            </a:r>
            <a:r>
              <a:rPr lang="zh-CN" altLang="en-US" sz="2400" dirty="0">
                <a:latin typeface="华文细黑" panose="02010600040101010101" pitchFamily="2" charset="-122"/>
                <a:ea typeface="华文细黑" panose="02010600040101010101" pitchFamily="2" charset="-122"/>
              </a:rPr>
              <a:t> ：折旧</a:t>
            </a:r>
            <a:r>
              <a:rPr kumimoji="0" lang="zh-CN" altLang="en-US" sz="2400" b="0"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rPr>
              <a:t>期末预计清理费用</a:t>
            </a:r>
            <a:endParaRPr kumimoji="0" lang="zh-CN" altLang="en-US" sz="2400" b="0" i="0" u="none" strike="noStrike" kern="1200" cap="none" spc="0" normalizeH="0" baseline="0" noProof="0" dirty="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华文细黑" panose="02010600040101010101" pitchFamily="2" charset="-122"/>
              <a:ea typeface="华文细黑" panose="02010600040101010101" pitchFamily="2"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07055918"/>
              </p:ext>
            </p:extLst>
          </p:nvPr>
        </p:nvGraphicFramePr>
        <p:xfrm>
          <a:off x="5885656" y="3008945"/>
          <a:ext cx="5357770" cy="1063198"/>
        </p:xfrm>
        <a:graphic>
          <a:graphicData uri="http://schemas.openxmlformats.org/presentationml/2006/ole">
            <mc:AlternateContent xmlns:mc="http://schemas.openxmlformats.org/markup-compatibility/2006">
              <mc:Choice xmlns:v="urn:schemas-microsoft-com:vml" Requires="v">
                <p:oleObj r:id="rId5" imgW="1980340" imgH="393529" progId="Equation.3">
                  <p:embed/>
                </p:oleObj>
              </mc:Choice>
              <mc:Fallback>
                <p:oleObj r:id="rId5" imgW="1980340" imgH="393529"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5656" y="3008945"/>
                        <a:ext cx="5357770" cy="106319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04855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设备磨损、补偿与折旧</a:t>
            </a:r>
          </a:p>
        </p:txBody>
      </p:sp>
      <p:sp>
        <p:nvSpPr>
          <p:cNvPr id="13" name="Rectangle 5"/>
          <p:cNvSpPr txBox="1">
            <a:spLocks noChangeArrowheads="1"/>
          </p:cNvSpPr>
          <p:nvPr/>
        </p:nvSpPr>
        <p:spPr bwMode="auto">
          <a:xfrm>
            <a:off x="1175189" y="1503335"/>
            <a:ext cx="10464038" cy="1639915"/>
          </a:xfrm>
          <a:prstGeom prst="rect">
            <a:avLst/>
          </a:prstGeom>
          <a:noFill/>
          <a:ln w="9525">
            <a:noFill/>
            <a:miter lim="800000"/>
          </a:ln>
          <a:effectLst/>
        </p:spPr>
        <p:txBody>
          <a:bodyPr/>
          <a:lstStyle/>
          <a:p>
            <a:pPr algn="just">
              <a:lnSpc>
                <a:spcPct val="150000"/>
              </a:lnSpc>
              <a:defRPr/>
            </a:pP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rPr>
              <a:t>案例</a:t>
            </a:r>
            <a:r>
              <a:rPr lang="zh-CN" altLang="en-US" sz="2400" b="1" kern="0" dirty="0">
                <a:solidFill>
                  <a:srgbClr val="FF0000"/>
                </a:solidFill>
                <a:latin typeface="微软雅黑" panose="020B0503020204020204" pitchFamily="34" charset="-122"/>
                <a:ea typeface="微软雅黑" panose="020B0503020204020204" pitchFamily="34" charset="-122"/>
              </a:rPr>
              <a:t>：</a:t>
            </a:r>
            <a:r>
              <a:rPr kumimoji="0" lang="zh-CN" altLang="en-US" sz="2400" b="1" kern="1200" cap="none" spc="0" normalizeH="0" baseline="0" noProof="0" dirty="0">
                <a:solidFill>
                  <a:srgbClr val="0070C0"/>
                </a:solidFill>
                <a:latin typeface="微软雅黑" panose="020B0503020204020204" pitchFamily="34" charset="-122"/>
                <a:ea typeface="微软雅黑" panose="020B0503020204020204" pitchFamily="34" charset="-122"/>
              </a:rPr>
              <a:t>某设备的资产原值为</a:t>
            </a:r>
            <a:r>
              <a:rPr kumimoji="0" lang="en-US" altLang="zh-CN" sz="2400" b="1" kern="1200" cap="none" spc="0" normalizeH="0" baseline="0" noProof="0" dirty="0">
                <a:solidFill>
                  <a:srgbClr val="0070C0"/>
                </a:solidFill>
                <a:latin typeface="微软雅黑" panose="020B0503020204020204" pitchFamily="34" charset="-122"/>
                <a:ea typeface="微软雅黑" panose="020B0503020204020204" pitchFamily="34" charset="-122"/>
              </a:rPr>
              <a:t>10000</a:t>
            </a:r>
            <a:r>
              <a:rPr kumimoji="0" lang="zh-CN" altLang="en-US" sz="2400" b="1" kern="1200" cap="none" spc="0" normalizeH="0" baseline="0" noProof="0" dirty="0">
                <a:solidFill>
                  <a:srgbClr val="0070C0"/>
                </a:solidFill>
                <a:latin typeface="微软雅黑" panose="020B0503020204020204" pitchFamily="34" charset="-122"/>
                <a:ea typeface="微软雅黑" panose="020B0503020204020204" pitchFamily="34" charset="-122"/>
              </a:rPr>
              <a:t>元，估计报废时的残值为</a:t>
            </a:r>
            <a:r>
              <a:rPr kumimoji="0" lang="en-US" altLang="zh-CN" sz="2400" b="1" kern="1200" cap="none" spc="0" normalizeH="0" baseline="0" noProof="0" dirty="0">
                <a:solidFill>
                  <a:srgbClr val="0070C0"/>
                </a:solidFill>
                <a:latin typeface="微软雅黑" panose="020B0503020204020204" pitchFamily="34" charset="-122"/>
                <a:ea typeface="微软雅黑" panose="020B0503020204020204" pitchFamily="34" charset="-122"/>
              </a:rPr>
              <a:t>1000</a:t>
            </a:r>
            <a:r>
              <a:rPr kumimoji="0" lang="zh-CN" altLang="en-US" sz="2400" b="1" kern="1200" cap="none" spc="0" normalizeH="0" baseline="0" noProof="0" dirty="0">
                <a:solidFill>
                  <a:srgbClr val="0070C0"/>
                </a:solidFill>
                <a:latin typeface="微软雅黑" panose="020B0503020204020204" pitchFamily="34" charset="-122"/>
                <a:ea typeface="微软雅黑" panose="020B0503020204020204" pitchFamily="34" charset="-122"/>
              </a:rPr>
              <a:t>元，清理费用为 </a:t>
            </a:r>
            <a:r>
              <a:rPr kumimoji="0" lang="en-US" altLang="zh-CN" sz="2400" b="1" kern="1200" cap="none" spc="0" normalizeH="0" baseline="0" noProof="0" dirty="0">
                <a:solidFill>
                  <a:srgbClr val="0070C0"/>
                </a:solidFill>
                <a:latin typeface="微软雅黑" panose="020B0503020204020204" pitchFamily="34" charset="-122"/>
                <a:ea typeface="微软雅黑" panose="020B0503020204020204" pitchFamily="34" charset="-122"/>
              </a:rPr>
              <a:t>0 </a:t>
            </a:r>
            <a:r>
              <a:rPr kumimoji="0" lang="zh-CN" altLang="en-US" sz="2400" b="1" kern="1200" cap="none" spc="0" normalizeH="0" baseline="0" noProof="0" dirty="0">
                <a:solidFill>
                  <a:srgbClr val="0070C0"/>
                </a:solidFill>
                <a:latin typeface="微软雅黑" panose="020B0503020204020204" pitchFamily="34" charset="-122"/>
                <a:ea typeface="微软雅黑" panose="020B0503020204020204" pitchFamily="34" charset="-122"/>
              </a:rPr>
              <a:t>元，折旧年限为</a:t>
            </a:r>
            <a:r>
              <a:rPr kumimoji="0" lang="en-US" altLang="zh-CN" sz="2400" b="1" kern="1200" cap="none" spc="0" normalizeH="0" baseline="0" noProof="0" dirty="0">
                <a:solidFill>
                  <a:srgbClr val="0070C0"/>
                </a:solidFill>
                <a:latin typeface="微软雅黑" panose="020B0503020204020204" pitchFamily="34" charset="-122"/>
                <a:ea typeface="微软雅黑" panose="020B0503020204020204" pitchFamily="34" charset="-122"/>
              </a:rPr>
              <a:t>10</a:t>
            </a:r>
            <a:r>
              <a:rPr kumimoji="0" lang="zh-CN" altLang="en-US" sz="2400" b="1" kern="1200" cap="none" spc="0" normalizeH="0" baseline="0" noProof="0" dirty="0">
                <a:solidFill>
                  <a:srgbClr val="0070C0"/>
                </a:solidFill>
                <a:latin typeface="微软雅黑" panose="020B0503020204020204" pitchFamily="34" charset="-122"/>
                <a:ea typeface="微软雅黑" panose="020B0503020204020204" pitchFamily="34" charset="-122"/>
              </a:rPr>
              <a:t>年。计算其年折旧额、折旧率。</a:t>
            </a:r>
          </a:p>
        </p:txBody>
      </p:sp>
      <p:sp>
        <p:nvSpPr>
          <p:cNvPr id="14" name="Rectangle 4"/>
          <p:cNvSpPr txBox="1">
            <a:spLocks noChangeArrowheads="1"/>
          </p:cNvSpPr>
          <p:nvPr/>
        </p:nvSpPr>
        <p:spPr>
          <a:xfrm>
            <a:off x="1190687" y="2991663"/>
            <a:ext cx="3143250" cy="714375"/>
          </a:xfrm>
          <a:prstGeom prst="rect">
            <a:avLst/>
          </a:prstGeom>
          <a:noFill/>
        </p:spPr>
        <p:txBody>
          <a:bodyPr/>
          <a:lstStyle/>
          <a:p>
            <a:pPr marL="342900" marR="0" indent="-342900" defTabSz="914400" eaLnBrk="0" hangingPunct="0">
              <a:buClrTx/>
              <a:buSzTx/>
              <a:defRPr/>
            </a:pPr>
            <a:r>
              <a:rPr lang="zh-CN" altLang="en-US" sz="2400" b="1" dirty="0">
                <a:latin typeface="微软雅黑" panose="020B0503020204020204" pitchFamily="34" charset="-122"/>
                <a:ea typeface="微软雅黑" panose="020B0503020204020204" pitchFamily="34" charset="-122"/>
              </a:rPr>
              <a:t>解：</a:t>
            </a:r>
            <a:r>
              <a:rPr kumimoji="0" lang="zh-CN" altLang="en-US" sz="2400" kern="0" cap="none" spc="0" normalizeH="0" baseline="0" noProof="0" dirty="0">
                <a:solidFill>
                  <a:srgbClr val="000000"/>
                </a:solidFill>
                <a:latin typeface="微软雅黑" panose="020B0503020204020204" pitchFamily="34" charset="-122"/>
                <a:ea typeface="微软雅黑" panose="020B0503020204020204" pitchFamily="34" charset="-122"/>
              </a:rPr>
              <a:t>年折旧额：</a:t>
            </a:r>
          </a:p>
        </p:txBody>
      </p:sp>
      <p:graphicFrame>
        <p:nvGraphicFramePr>
          <p:cNvPr id="15" name="Object 3"/>
          <p:cNvGraphicFramePr/>
          <p:nvPr>
            <p:extLst>
              <p:ext uri="{D42A27DB-BD31-4B8C-83A1-F6EECF244321}">
                <p14:modId xmlns:p14="http://schemas.microsoft.com/office/powerpoint/2010/main" val="2306929896"/>
              </p:ext>
            </p:extLst>
          </p:nvPr>
        </p:nvGraphicFramePr>
        <p:xfrm>
          <a:off x="1905062" y="3563163"/>
          <a:ext cx="4249737" cy="731838"/>
        </p:xfrm>
        <a:graphic>
          <a:graphicData uri="http://schemas.openxmlformats.org/presentationml/2006/ole">
            <mc:AlternateContent xmlns:mc="http://schemas.openxmlformats.org/markup-compatibility/2006">
              <mc:Choice xmlns:v="urn:schemas-microsoft-com:vml" Requires="v">
                <p:oleObj r:id="rId4" imgW="2284730" imgH="393700" progId="Equation.3">
                  <p:embed/>
                </p:oleObj>
              </mc:Choice>
              <mc:Fallback>
                <p:oleObj r:id="rId4" imgW="2284730" imgH="393700" progId="Equation.3">
                  <p:embed/>
                  <p:pic>
                    <p:nvPicPr>
                      <p:cNvPr id="0" name=""/>
                      <p:cNvPicPr/>
                      <p:nvPr/>
                    </p:nvPicPr>
                    <p:blipFill>
                      <a:blip r:embed="rId5"/>
                      <a:stretch>
                        <a:fillRect/>
                      </a:stretch>
                    </p:blipFill>
                    <p:spPr>
                      <a:xfrm>
                        <a:off x="1905062" y="3563163"/>
                        <a:ext cx="4249737" cy="731838"/>
                      </a:xfrm>
                      <a:prstGeom prst="rect">
                        <a:avLst/>
                      </a:prstGeom>
                      <a:noFill/>
                      <a:ln w="38100">
                        <a:noFill/>
                        <a:miter/>
                      </a:ln>
                    </p:spPr>
                  </p:pic>
                </p:oleObj>
              </mc:Fallback>
            </mc:AlternateContent>
          </a:graphicData>
        </a:graphic>
      </p:graphicFrame>
      <p:sp>
        <p:nvSpPr>
          <p:cNvPr id="16" name="Rectangle 7"/>
          <p:cNvSpPr>
            <a:spLocks noChangeArrowheads="1"/>
          </p:cNvSpPr>
          <p:nvPr/>
        </p:nvSpPr>
        <p:spPr bwMode="auto">
          <a:xfrm>
            <a:off x="1833624" y="4463276"/>
            <a:ext cx="5229225" cy="457200"/>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如果以资产原值为基础，得折旧率：</a:t>
            </a:r>
          </a:p>
        </p:txBody>
      </p:sp>
      <p:graphicFrame>
        <p:nvGraphicFramePr>
          <p:cNvPr id="17" name="Object 4"/>
          <p:cNvGraphicFramePr/>
          <p:nvPr>
            <p:extLst>
              <p:ext uri="{D42A27DB-BD31-4B8C-83A1-F6EECF244321}">
                <p14:modId xmlns:p14="http://schemas.microsoft.com/office/powerpoint/2010/main" val="1914667830"/>
              </p:ext>
            </p:extLst>
          </p:nvPr>
        </p:nvGraphicFramePr>
        <p:xfrm>
          <a:off x="1905062" y="5185588"/>
          <a:ext cx="4176712" cy="735013"/>
        </p:xfrm>
        <a:graphic>
          <a:graphicData uri="http://schemas.openxmlformats.org/presentationml/2006/ole">
            <mc:AlternateContent xmlns:mc="http://schemas.openxmlformats.org/markup-compatibility/2006">
              <mc:Choice xmlns:v="urn:schemas-microsoft-com:vml" Requires="v">
                <p:oleObj r:id="rId6" imgW="2233930" imgH="393700" progId="Equation.3">
                  <p:embed/>
                </p:oleObj>
              </mc:Choice>
              <mc:Fallback>
                <p:oleObj r:id="rId6" imgW="2233930" imgH="393700" progId="Equation.3">
                  <p:embed/>
                  <p:pic>
                    <p:nvPicPr>
                      <p:cNvPr id="0" name=""/>
                      <p:cNvPicPr/>
                      <p:nvPr/>
                    </p:nvPicPr>
                    <p:blipFill>
                      <a:blip r:embed="rId7"/>
                      <a:stretch>
                        <a:fillRect/>
                      </a:stretch>
                    </p:blipFill>
                    <p:spPr>
                      <a:xfrm>
                        <a:off x="1905062" y="5185588"/>
                        <a:ext cx="4176712" cy="735013"/>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338673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设备磨损、补偿与折旧</a:t>
            </a:r>
          </a:p>
        </p:txBody>
      </p:sp>
      <p:sp>
        <p:nvSpPr>
          <p:cNvPr id="10" name="Rectangle 3"/>
          <p:cNvSpPr txBox="1"/>
          <p:nvPr/>
        </p:nvSpPr>
        <p:spPr>
          <a:xfrm>
            <a:off x="1162374" y="1406739"/>
            <a:ext cx="10445857" cy="1471612"/>
          </a:xfrm>
          <a:prstGeom prst="rect">
            <a:avLst/>
          </a:prstGeom>
          <a:noFill/>
          <a:ln w="9525">
            <a:noFill/>
          </a:ln>
        </p:spPr>
        <p:txBody>
          <a:bodyPr anchor="t" anchorCtr="0"/>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nSpc>
                <a:spcPct val="120000"/>
              </a:lnSpc>
              <a:buClr>
                <a:srgbClr val="00FF00"/>
              </a:buClr>
              <a:buSzPct val="90000"/>
            </a:pPr>
            <a:r>
              <a:rPr lang="zh-CN" altLang="en-US" sz="2400" b="1" dirty="0">
                <a:solidFill>
                  <a:srgbClr val="FF0000"/>
                </a:solidFill>
                <a:latin typeface="微软雅黑" panose="020B0503020204020204" pitchFamily="34" charset="-122"/>
                <a:ea typeface="微软雅黑" panose="020B0503020204020204" pitchFamily="34" charset="-122"/>
              </a:rPr>
              <a:t>加速折旧法</a:t>
            </a:r>
            <a:r>
              <a:rPr lang="zh-CN" altLang="en-US" sz="2400" dirty="0">
                <a:solidFill>
                  <a:srgbClr val="000000"/>
                </a:solidFill>
                <a:latin typeface="微软雅黑" panose="020B0503020204020204" pitchFamily="34" charset="-122"/>
                <a:ea typeface="微软雅黑" panose="020B0503020204020204" pitchFamily="34" charset="-122"/>
              </a:rPr>
              <a:t>：折旧期内，</a:t>
            </a:r>
            <a:r>
              <a:rPr kumimoji="1" lang="zh-CN" altLang="en-US" sz="2400" b="1" u="sng" dirty="0">
                <a:solidFill>
                  <a:srgbClr val="0070C0"/>
                </a:solidFill>
                <a:latin typeface="微软雅黑" panose="020B0503020204020204" pitchFamily="34" charset="-122"/>
                <a:ea typeface="微软雅黑" panose="020B0503020204020204" pitchFamily="34" charset="-122"/>
              </a:rPr>
              <a:t>前期较多</a:t>
            </a:r>
            <a:r>
              <a:rPr lang="zh-CN" altLang="en-US" sz="2400" dirty="0">
                <a:solidFill>
                  <a:srgbClr val="000000"/>
                </a:solidFill>
                <a:latin typeface="微软雅黑" panose="020B0503020204020204" pitchFamily="34" charset="-122"/>
                <a:ea typeface="微软雅黑" panose="020B0503020204020204" pitchFamily="34" charset="-122"/>
              </a:rPr>
              <a:t>而</a:t>
            </a:r>
            <a:r>
              <a:rPr kumimoji="1" lang="zh-CN" altLang="en-US" sz="2400" b="1" u="sng" dirty="0">
                <a:solidFill>
                  <a:srgbClr val="0070C0"/>
                </a:solidFill>
                <a:latin typeface="微软雅黑" panose="020B0503020204020204" pitchFamily="34" charset="-122"/>
                <a:ea typeface="微软雅黑" panose="020B0503020204020204" pitchFamily="34" charset="-122"/>
              </a:rPr>
              <a:t>后期较少</a:t>
            </a:r>
            <a:r>
              <a:rPr lang="zh-CN" altLang="en-US" sz="2400" dirty="0">
                <a:solidFill>
                  <a:srgbClr val="000000"/>
                </a:solidFill>
                <a:latin typeface="微软雅黑" panose="020B0503020204020204" pitchFamily="34" charset="-122"/>
                <a:ea typeface="微软雅黑" panose="020B0503020204020204" pitchFamily="34" charset="-122"/>
              </a:rPr>
              <a:t>地递减提取折旧费，从而使设备资产磨损得到</a:t>
            </a:r>
            <a:r>
              <a:rPr kumimoji="1" lang="zh-CN" altLang="en-US" sz="2400" b="1" u="sng" dirty="0">
                <a:solidFill>
                  <a:srgbClr val="0070C0"/>
                </a:solidFill>
                <a:latin typeface="微软雅黑" panose="020B0503020204020204" pitchFamily="34" charset="-122"/>
                <a:ea typeface="微软雅黑" panose="020B0503020204020204" pitchFamily="34" charset="-122"/>
              </a:rPr>
              <a:t>加速补偿</a:t>
            </a:r>
            <a:r>
              <a:rPr lang="zh-CN" altLang="en-US" sz="2400" dirty="0">
                <a:solidFill>
                  <a:srgbClr val="000000"/>
                </a:solidFill>
                <a:latin typeface="微软雅黑" panose="020B0503020204020204" pitchFamily="34" charset="-122"/>
                <a:ea typeface="微软雅黑" panose="020B0503020204020204" pitchFamily="34" charset="-122"/>
              </a:rPr>
              <a:t>的折旧方法。主要有</a:t>
            </a:r>
            <a:r>
              <a:rPr kumimoji="1" lang="zh-CN" altLang="en-US" sz="2400" b="1" u="sng" dirty="0">
                <a:solidFill>
                  <a:srgbClr val="0070C0"/>
                </a:solidFill>
                <a:latin typeface="微软雅黑" panose="020B0503020204020204" pitchFamily="34" charset="-122"/>
                <a:ea typeface="微软雅黑" panose="020B0503020204020204" pitchFamily="34" charset="-122"/>
              </a:rPr>
              <a:t>年数总和法</a:t>
            </a:r>
            <a:r>
              <a:rPr lang="zh-CN" altLang="en-US" sz="2400" dirty="0">
                <a:solidFill>
                  <a:srgbClr val="000000"/>
                </a:solidFill>
                <a:latin typeface="微软雅黑" panose="020B0503020204020204" pitchFamily="34" charset="-122"/>
                <a:ea typeface="微软雅黑" panose="020B0503020204020204" pitchFamily="34" charset="-122"/>
              </a:rPr>
              <a:t>和</a:t>
            </a:r>
            <a:r>
              <a:rPr kumimoji="1" lang="zh-CN" altLang="en-US" sz="2400" b="1" u="sng" dirty="0">
                <a:solidFill>
                  <a:srgbClr val="0070C0"/>
                </a:solidFill>
                <a:latin typeface="微软雅黑" panose="020B0503020204020204" pitchFamily="34" charset="-122"/>
                <a:ea typeface="微软雅黑" panose="020B0503020204020204" pitchFamily="34" charset="-122"/>
              </a:rPr>
              <a:t>双倍余额递减法。</a:t>
            </a:r>
            <a:endParaRPr lang="en-US" altLang="zh-CN" sz="2400" dirty="0">
              <a:solidFill>
                <a:srgbClr val="000000"/>
              </a:solidFill>
              <a:latin typeface="微软雅黑" panose="020B0503020204020204" pitchFamily="34" charset="-122"/>
              <a:ea typeface="微软雅黑" panose="020B0503020204020204" pitchFamily="34" charset="-122"/>
            </a:endParaRPr>
          </a:p>
        </p:txBody>
      </p:sp>
      <p:graphicFrame>
        <p:nvGraphicFramePr>
          <p:cNvPr id="13" name="Object 4"/>
          <p:cNvGraphicFramePr/>
          <p:nvPr>
            <p:extLst>
              <p:ext uri="{D42A27DB-BD31-4B8C-83A1-F6EECF244321}">
                <p14:modId xmlns:p14="http://schemas.microsoft.com/office/powerpoint/2010/main" val="1645074738"/>
              </p:ext>
            </p:extLst>
          </p:nvPr>
        </p:nvGraphicFramePr>
        <p:xfrm>
          <a:off x="2123267" y="4173292"/>
          <a:ext cx="2603715" cy="908053"/>
        </p:xfrm>
        <a:graphic>
          <a:graphicData uri="http://schemas.openxmlformats.org/presentationml/2006/ole">
            <mc:AlternateContent xmlns:mc="http://schemas.openxmlformats.org/markup-compatibility/2006">
              <mc:Choice xmlns:v="urn:schemas-microsoft-com:vml" Requires="v">
                <p:oleObj r:id="rId4" imgW="1155700" imgH="419100" progId="Equation.DSMT4">
                  <p:embed/>
                </p:oleObj>
              </mc:Choice>
              <mc:Fallback>
                <p:oleObj r:id="rId4" imgW="1155700" imgH="419100" progId="Equation.DSMT4">
                  <p:embed/>
                  <p:pic>
                    <p:nvPicPr>
                      <p:cNvPr id="0" name=""/>
                      <p:cNvPicPr/>
                      <p:nvPr/>
                    </p:nvPicPr>
                    <p:blipFill>
                      <a:blip r:embed="rId5"/>
                      <a:stretch>
                        <a:fillRect/>
                      </a:stretch>
                    </p:blipFill>
                    <p:spPr>
                      <a:xfrm>
                        <a:off x="2123267" y="4173292"/>
                        <a:ext cx="2603715" cy="908053"/>
                      </a:xfrm>
                      <a:prstGeom prst="rect">
                        <a:avLst/>
                      </a:prstGeom>
                      <a:noFill/>
                      <a:ln w="38100">
                        <a:noFill/>
                        <a:miter/>
                      </a:ln>
                    </p:spPr>
                  </p:pic>
                </p:oleObj>
              </mc:Fallback>
            </mc:AlternateContent>
          </a:graphicData>
        </a:graphic>
      </p:graphicFrame>
      <p:sp>
        <p:nvSpPr>
          <p:cNvPr id="14" name="Rectangle 4"/>
          <p:cNvSpPr/>
          <p:nvPr/>
        </p:nvSpPr>
        <p:spPr>
          <a:xfrm>
            <a:off x="1238250" y="2989376"/>
            <a:ext cx="6477000" cy="1061829"/>
          </a:xfrm>
          <a:prstGeom prst="rect">
            <a:avLst/>
          </a:prstGeom>
          <a:noFill/>
          <a:ln w="9525">
            <a:noFill/>
          </a:ln>
        </p:spPr>
        <p:txBody>
          <a:bodyPr anchor="t" anchorCtr="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1</a:t>
            </a:r>
            <a:r>
              <a:rPr lang="zh-CN" altLang="en-US" sz="2400" dirty="0">
                <a:solidFill>
                  <a:srgbClr val="FF0000"/>
                </a:solidFill>
                <a:latin typeface="微软雅黑" panose="020B0503020204020204" pitchFamily="34" charset="-122"/>
                <a:ea typeface="微软雅黑" panose="020B0503020204020204" pitchFamily="34" charset="-122"/>
              </a:rPr>
              <a:t>）年数总和折旧法</a:t>
            </a:r>
          </a:p>
          <a:p>
            <a:pPr>
              <a:spcBef>
                <a:spcPts val="1800"/>
              </a:spcBef>
            </a:pPr>
            <a:r>
              <a:rPr lang="zh-CN" altLang="en-US" sz="2400" dirty="0">
                <a:solidFill>
                  <a:srgbClr val="000000"/>
                </a:solidFill>
                <a:latin typeface="微软雅黑" panose="020B0503020204020204" pitchFamily="34" charset="-122"/>
                <a:ea typeface="微软雅黑" panose="020B0503020204020204" pitchFamily="34" charset="-122"/>
              </a:rPr>
              <a:t>         第</a:t>
            </a:r>
            <a:r>
              <a:rPr lang="en-US" altLang="zh-CN" sz="2400" dirty="0">
                <a:solidFill>
                  <a:srgbClr val="000000"/>
                </a:solidFill>
                <a:latin typeface="微软雅黑" panose="020B0503020204020204" pitchFamily="34" charset="-122"/>
                <a:ea typeface="微软雅黑" panose="020B0503020204020204" pitchFamily="34" charset="-122"/>
              </a:rPr>
              <a:t>m</a:t>
            </a:r>
            <a:r>
              <a:rPr lang="zh-CN" altLang="en-US" sz="2400" dirty="0">
                <a:solidFill>
                  <a:srgbClr val="000000"/>
                </a:solidFill>
                <a:latin typeface="微软雅黑" panose="020B0503020204020204" pitchFamily="34" charset="-122"/>
                <a:ea typeface="微软雅黑" panose="020B0503020204020204" pitchFamily="34" charset="-122"/>
              </a:rPr>
              <a:t>年年末的折旧率</a:t>
            </a:r>
            <a:r>
              <a:rPr lang="en-US" altLang="zh-CN" sz="2400" dirty="0">
                <a:solidFill>
                  <a:srgbClr val="000000"/>
                </a:solidFill>
                <a:latin typeface="微软雅黑" panose="020B0503020204020204" pitchFamily="34" charset="-122"/>
                <a:ea typeface="微软雅黑" panose="020B0503020204020204" pitchFamily="34" charset="-122"/>
              </a:rPr>
              <a:t>dm</a:t>
            </a:r>
            <a:r>
              <a:rPr lang="zh-CN" altLang="en-US" sz="2400" dirty="0">
                <a:solidFill>
                  <a:srgbClr val="000000"/>
                </a:solidFill>
                <a:latin typeface="微软雅黑" panose="020B0503020204020204" pitchFamily="34" charset="-122"/>
                <a:ea typeface="微软雅黑" panose="020B0503020204020204" pitchFamily="34" charset="-122"/>
              </a:rPr>
              <a:t>为</a:t>
            </a:r>
          </a:p>
        </p:txBody>
      </p:sp>
      <p:sp>
        <p:nvSpPr>
          <p:cNvPr id="15" name="Rectangle 7"/>
          <p:cNvSpPr/>
          <p:nvPr/>
        </p:nvSpPr>
        <p:spPr>
          <a:xfrm>
            <a:off x="2045277" y="5204957"/>
            <a:ext cx="3150221" cy="461665"/>
          </a:xfrm>
          <a:prstGeom prst="rect">
            <a:avLst/>
          </a:prstGeom>
          <a:noFill/>
          <a:ln w="9525">
            <a:noFill/>
          </a:ln>
        </p:spPr>
        <p:txBody>
          <a:bodyPr wrap="none" anchor="t" anchorCtr="0">
            <a:spAutoFit/>
          </a:bodyPr>
          <a:lstStyle/>
          <a:p>
            <a:r>
              <a:rPr lang="zh-CN" altLang="en-US" sz="2400" dirty="0">
                <a:solidFill>
                  <a:srgbClr val="000000"/>
                </a:solidFill>
                <a:latin typeface="微软雅黑" panose="020B0503020204020204" pitchFamily="34" charset="-122"/>
                <a:ea typeface="微软雅黑" panose="020B0503020204020204" pitchFamily="34" charset="-122"/>
              </a:rPr>
              <a:t>则第</a:t>
            </a:r>
            <a:r>
              <a:rPr lang="en-US" altLang="zh-CN" sz="2400" dirty="0">
                <a:solidFill>
                  <a:srgbClr val="000000"/>
                </a:solidFill>
                <a:latin typeface="微软雅黑" panose="020B0503020204020204" pitchFamily="34" charset="-122"/>
                <a:ea typeface="微软雅黑" panose="020B0503020204020204" pitchFamily="34" charset="-122"/>
              </a:rPr>
              <a:t>m</a:t>
            </a:r>
            <a:r>
              <a:rPr lang="zh-CN" altLang="en-US" sz="2400" dirty="0">
                <a:solidFill>
                  <a:srgbClr val="000000"/>
                </a:solidFill>
                <a:latin typeface="微软雅黑" panose="020B0503020204020204" pitchFamily="34" charset="-122"/>
                <a:ea typeface="微软雅黑" panose="020B0503020204020204" pitchFamily="34" charset="-122"/>
              </a:rPr>
              <a:t>年折旧额</a:t>
            </a:r>
            <a:r>
              <a:rPr lang="en-US" altLang="zh-CN" sz="2400" dirty="0">
                <a:solidFill>
                  <a:srgbClr val="000000"/>
                </a:solidFill>
                <a:latin typeface="微软雅黑" panose="020B0503020204020204" pitchFamily="34" charset="-122"/>
                <a:ea typeface="微软雅黑" panose="020B0503020204020204" pitchFamily="34" charset="-122"/>
              </a:rPr>
              <a:t>Dm</a:t>
            </a:r>
            <a:r>
              <a:rPr lang="zh-CN" altLang="en-US" sz="2400" dirty="0">
                <a:solidFill>
                  <a:srgbClr val="000000"/>
                </a:solidFill>
                <a:latin typeface="微软雅黑" panose="020B0503020204020204" pitchFamily="34" charset="-122"/>
                <a:ea typeface="微软雅黑" panose="020B0503020204020204" pitchFamily="34" charset="-122"/>
              </a:rPr>
              <a:t>为</a:t>
            </a:r>
          </a:p>
        </p:txBody>
      </p:sp>
      <p:graphicFrame>
        <p:nvGraphicFramePr>
          <p:cNvPr id="16" name="Object 5"/>
          <p:cNvGraphicFramePr/>
          <p:nvPr>
            <p:extLst>
              <p:ext uri="{D42A27DB-BD31-4B8C-83A1-F6EECF244321}">
                <p14:modId xmlns:p14="http://schemas.microsoft.com/office/powerpoint/2010/main" val="2192473106"/>
              </p:ext>
            </p:extLst>
          </p:nvPr>
        </p:nvGraphicFramePr>
        <p:xfrm>
          <a:off x="2057102" y="5866487"/>
          <a:ext cx="3215885" cy="472319"/>
        </p:xfrm>
        <a:graphic>
          <a:graphicData uri="http://schemas.openxmlformats.org/presentationml/2006/ole">
            <mc:AlternateContent xmlns:mc="http://schemas.openxmlformats.org/markup-compatibility/2006">
              <mc:Choice xmlns:v="urn:schemas-microsoft-com:vml" Requires="v">
                <p:oleObj r:id="rId6" imgW="1435100" imgH="228600" progId="Equation.DSMT4">
                  <p:embed/>
                </p:oleObj>
              </mc:Choice>
              <mc:Fallback>
                <p:oleObj r:id="rId6" imgW="1435100" imgH="228600" progId="Equation.DSMT4">
                  <p:embed/>
                  <p:pic>
                    <p:nvPicPr>
                      <p:cNvPr id="0" name=""/>
                      <p:cNvPicPr/>
                      <p:nvPr/>
                    </p:nvPicPr>
                    <p:blipFill>
                      <a:blip r:embed="rId7"/>
                      <a:stretch>
                        <a:fillRect/>
                      </a:stretch>
                    </p:blipFill>
                    <p:spPr>
                      <a:xfrm>
                        <a:off x="2057102" y="5866487"/>
                        <a:ext cx="3215885" cy="472319"/>
                      </a:xfrm>
                      <a:prstGeom prst="rect">
                        <a:avLst/>
                      </a:prstGeom>
                      <a:noFill/>
                      <a:ln w="38100">
                        <a:noFill/>
                        <a:miter/>
                      </a:ln>
                    </p:spPr>
                  </p:pic>
                </p:oleObj>
              </mc:Fallback>
            </mc:AlternateContent>
          </a:graphicData>
        </a:graphic>
      </p:graphicFrame>
      <p:sp>
        <p:nvSpPr>
          <p:cNvPr id="6" name="矩形 5"/>
          <p:cNvSpPr/>
          <p:nvPr/>
        </p:nvSpPr>
        <p:spPr>
          <a:xfrm>
            <a:off x="6003634" y="3175085"/>
            <a:ext cx="184731" cy="457369"/>
          </a:xfrm>
          <a:prstGeom prst="rect">
            <a:avLst/>
          </a:prstGeom>
        </p:spPr>
        <p:txBody>
          <a:bodyPr wrap="none">
            <a:spAutoFit/>
          </a:bodyPr>
          <a:lstStyle/>
          <a:p>
            <a:pPr algn="just">
              <a:lnSpc>
                <a:spcPct val="150000"/>
              </a:lnSpc>
            </a:pPr>
            <a:endParaRPr lang="zh-CN" altLang="en-US" b="1" u="sng" dirty="0">
              <a:solidFill>
                <a:srgbClr val="FF0000"/>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43699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设备磨损、补偿与折旧</a:t>
            </a:r>
          </a:p>
        </p:txBody>
      </p:sp>
      <p:sp>
        <p:nvSpPr>
          <p:cNvPr id="12" name="Rectangle 5"/>
          <p:cNvSpPr txBox="1">
            <a:spLocks noChangeArrowheads="1"/>
          </p:cNvSpPr>
          <p:nvPr/>
        </p:nvSpPr>
        <p:spPr bwMode="auto">
          <a:xfrm>
            <a:off x="1126257" y="1279823"/>
            <a:ext cx="10590461" cy="1428750"/>
          </a:xfrm>
          <a:prstGeom prst="rect">
            <a:avLst/>
          </a:prstGeom>
          <a:noFill/>
          <a:ln w="9525">
            <a:noFill/>
            <a:miter lim="800000"/>
          </a:ln>
          <a:effectLst/>
        </p:spPr>
        <p:txBody>
          <a:bodyPr/>
          <a:lstStyle/>
          <a:p>
            <a:pPr algn="just">
              <a:lnSpc>
                <a:spcPct val="120000"/>
              </a:lnSpc>
              <a:defRPr/>
            </a:pPr>
            <a:r>
              <a:rPr kumimoji="0"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rPr>
              <a:t>案例：</a:t>
            </a:r>
            <a:r>
              <a:rPr kumimoji="0" lang="zh-CN" altLang="en-US" sz="2400" kern="1200" cap="none" spc="0" normalizeH="0" baseline="0" noProof="0" dirty="0">
                <a:solidFill>
                  <a:srgbClr val="0070C0"/>
                </a:solidFill>
                <a:latin typeface="微软雅黑" panose="020B0503020204020204" pitchFamily="34" charset="-122"/>
                <a:ea typeface="微软雅黑" panose="020B0503020204020204" pitchFamily="34" charset="-122"/>
              </a:rPr>
              <a:t>某设备资产原值</a:t>
            </a:r>
            <a:r>
              <a:rPr kumimoji="0" lang="en-US" altLang="zh-CN" sz="2400" kern="1200" cap="none" spc="0" normalizeH="0" baseline="0" noProof="0" dirty="0">
                <a:solidFill>
                  <a:srgbClr val="0070C0"/>
                </a:solidFill>
                <a:latin typeface="微软雅黑" panose="020B0503020204020204" pitchFamily="34" charset="-122"/>
                <a:ea typeface="微软雅黑" panose="020B0503020204020204" pitchFamily="34" charset="-122"/>
              </a:rPr>
              <a:t>10000</a:t>
            </a:r>
            <a:r>
              <a:rPr kumimoji="0" lang="zh-CN" altLang="en-US" sz="2400" kern="1200" cap="none" spc="0" normalizeH="0" baseline="0" noProof="0" dirty="0">
                <a:solidFill>
                  <a:srgbClr val="0070C0"/>
                </a:solidFill>
                <a:latin typeface="微软雅黑" panose="020B0503020204020204" pitchFamily="34" charset="-122"/>
                <a:ea typeface="微软雅黑" panose="020B0503020204020204" pitchFamily="34" charset="-122"/>
              </a:rPr>
              <a:t>元，估计报废时残值为</a:t>
            </a:r>
            <a:r>
              <a:rPr kumimoji="0" lang="en-US" altLang="zh-CN" sz="2400" kern="1200" cap="none" spc="0" normalizeH="0" baseline="0" noProof="0" dirty="0">
                <a:solidFill>
                  <a:srgbClr val="0070C0"/>
                </a:solidFill>
                <a:latin typeface="微软雅黑" panose="020B0503020204020204" pitchFamily="34" charset="-122"/>
                <a:ea typeface="微软雅黑" panose="020B0503020204020204" pitchFamily="34" charset="-122"/>
              </a:rPr>
              <a:t>1000</a:t>
            </a:r>
            <a:r>
              <a:rPr kumimoji="0" lang="zh-CN" altLang="en-US" sz="2400" kern="1200" cap="none" spc="0" normalizeH="0" baseline="0" noProof="0" dirty="0">
                <a:solidFill>
                  <a:srgbClr val="0070C0"/>
                </a:solidFill>
                <a:latin typeface="微软雅黑" panose="020B0503020204020204" pitchFamily="34" charset="-122"/>
                <a:ea typeface="微软雅黑" panose="020B0503020204020204" pitchFamily="34" charset="-122"/>
              </a:rPr>
              <a:t>元，清理费为</a:t>
            </a:r>
            <a:r>
              <a:rPr kumimoji="0" lang="en-US" altLang="zh-CN" sz="2400" kern="1200" cap="none" spc="0" normalizeH="0" baseline="0" noProof="0" dirty="0">
                <a:solidFill>
                  <a:srgbClr val="0070C0"/>
                </a:solidFill>
                <a:latin typeface="微软雅黑" panose="020B0503020204020204" pitchFamily="34" charset="-122"/>
                <a:ea typeface="微软雅黑" panose="020B0503020204020204" pitchFamily="34" charset="-122"/>
              </a:rPr>
              <a:t>0</a:t>
            </a:r>
            <a:r>
              <a:rPr kumimoji="0" lang="zh-CN" altLang="en-US" sz="2400" kern="1200" cap="none" spc="0" normalizeH="0" baseline="0" noProof="0" dirty="0">
                <a:solidFill>
                  <a:srgbClr val="0070C0"/>
                </a:solidFill>
                <a:latin typeface="微软雅黑" panose="020B0503020204020204" pitchFamily="34" charset="-122"/>
                <a:ea typeface="微软雅黑" panose="020B0503020204020204" pitchFamily="34" charset="-122"/>
              </a:rPr>
              <a:t>元，折旧年限为</a:t>
            </a:r>
            <a:r>
              <a:rPr kumimoji="0" lang="en-US" altLang="zh-CN" sz="2400" kern="1200" cap="none" spc="0" normalizeH="0" baseline="0" noProof="0" dirty="0">
                <a:solidFill>
                  <a:srgbClr val="0070C0"/>
                </a:solidFill>
                <a:latin typeface="微软雅黑" panose="020B0503020204020204" pitchFamily="34" charset="-122"/>
                <a:ea typeface="微软雅黑" panose="020B0503020204020204" pitchFamily="34" charset="-122"/>
              </a:rPr>
              <a:t>10</a:t>
            </a:r>
            <a:r>
              <a:rPr kumimoji="0" lang="zh-CN" altLang="en-US" sz="2400" kern="1200" cap="none" spc="0" normalizeH="0" baseline="0" noProof="0" dirty="0">
                <a:solidFill>
                  <a:srgbClr val="0070C0"/>
                </a:solidFill>
                <a:latin typeface="微软雅黑" panose="020B0503020204020204" pitchFamily="34" charset="-122"/>
                <a:ea typeface="微软雅黑" panose="020B0503020204020204" pitchFamily="34" charset="-122"/>
              </a:rPr>
              <a:t>年。计算其年折旧额、折旧率。 </a:t>
            </a:r>
          </a:p>
        </p:txBody>
      </p:sp>
      <p:sp>
        <p:nvSpPr>
          <p:cNvPr id="17" name="Rectangle 51"/>
          <p:cNvSpPr/>
          <p:nvPr/>
        </p:nvSpPr>
        <p:spPr>
          <a:xfrm>
            <a:off x="4609428" y="2288580"/>
            <a:ext cx="3489325" cy="396875"/>
          </a:xfrm>
          <a:prstGeom prst="rect">
            <a:avLst/>
          </a:prstGeom>
          <a:noFill/>
          <a:ln w="9525">
            <a:noFill/>
          </a:ln>
        </p:spPr>
        <p:txBody>
          <a:bodyPr anchor="t" anchorCtr="0"/>
          <a:lstStyle/>
          <a:p>
            <a:r>
              <a:rPr lang="zh-CN" altLang="en-US" sz="2000" b="1" dirty="0">
                <a:solidFill>
                  <a:srgbClr val="FF0000"/>
                </a:solidFill>
                <a:latin typeface="微软雅黑" panose="020B0503020204020204" pitchFamily="34" charset="-122"/>
                <a:ea typeface="微软雅黑" panose="020B0503020204020204" pitchFamily="34" charset="-122"/>
              </a:rPr>
              <a:t>年数总和法计提折旧表</a:t>
            </a:r>
          </a:p>
        </p:txBody>
      </p:sp>
      <p:grpSp>
        <p:nvGrpSpPr>
          <p:cNvPr id="18" name="Group 56"/>
          <p:cNvGrpSpPr/>
          <p:nvPr/>
        </p:nvGrpSpPr>
        <p:grpSpPr>
          <a:xfrm>
            <a:off x="1728116" y="2037755"/>
            <a:ext cx="8299450" cy="4105275"/>
            <a:chOff x="240" y="1312"/>
            <a:chExt cx="5228" cy="2586"/>
          </a:xfrm>
        </p:grpSpPr>
        <p:sp>
          <p:nvSpPr>
            <p:cNvPr id="19" name="Rectangle 6"/>
            <p:cNvSpPr/>
            <p:nvPr/>
          </p:nvSpPr>
          <p:spPr>
            <a:xfrm>
              <a:off x="476" y="1525"/>
              <a:ext cx="4992" cy="194"/>
            </a:xfrm>
            <a:prstGeom prst="rect">
              <a:avLst/>
            </a:prstGeom>
            <a:noFill/>
            <a:ln w="9525">
              <a:noFill/>
            </a:ln>
          </p:spPr>
          <p:txBody>
            <a:bodyPr anchor="t" anchorCtr="0"/>
            <a:lstStyle/>
            <a:p>
              <a:pPr algn="ctr" eaLnBrk="0" hangingPunct="0"/>
              <a:endParaRPr lang="zh-CN" altLang="zh-CN" sz="2000" dirty="0">
                <a:latin typeface="Times New Roman" panose="02020603050405020304" pitchFamily="18" charset="0"/>
                <a:ea typeface="宋体" panose="02010600030101010101" pitchFamily="2" charset="-122"/>
              </a:endParaRPr>
            </a:p>
          </p:txBody>
        </p:sp>
        <p:sp>
          <p:nvSpPr>
            <p:cNvPr id="20" name="Rectangle 7"/>
            <p:cNvSpPr/>
            <p:nvPr/>
          </p:nvSpPr>
          <p:spPr>
            <a:xfrm>
              <a:off x="476" y="1719"/>
              <a:ext cx="591" cy="242"/>
            </a:xfrm>
            <a:prstGeom prst="rect">
              <a:avLst/>
            </a:prstGeom>
            <a:noFill/>
            <a:ln w="9525">
              <a:noFill/>
            </a:ln>
          </p:spPr>
          <p:txBody>
            <a:bodyPr anchor="t" anchorCtr="0"/>
            <a:lstStyle/>
            <a:p>
              <a:pPr algn="ctr"/>
              <a:r>
                <a:rPr lang="zh-CN" altLang="en-US" sz="2000" dirty="0">
                  <a:latin typeface="Times New Roman" panose="02020603050405020304" pitchFamily="18" charset="0"/>
                  <a:ea typeface="宋体" panose="02010600030101010101" pitchFamily="2" charset="-122"/>
                </a:rPr>
                <a:t>年度</a:t>
              </a:r>
            </a:p>
            <a:p>
              <a:pPr algn="ctr" eaLnBrk="0" hangingPunct="0"/>
              <a:r>
                <a:rPr lang="zh-CN" altLang="en-US" sz="2000" dirty="0">
                  <a:latin typeface="Times New Roman" panose="02020603050405020304" pitchFamily="18" charset="0"/>
                  <a:ea typeface="宋体" panose="02010600030101010101" pitchFamily="2" charset="-122"/>
                </a:rPr>
                <a:t> </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21" name="Rectangle 8"/>
            <p:cNvSpPr/>
            <p:nvPr/>
          </p:nvSpPr>
          <p:spPr>
            <a:xfrm>
              <a:off x="1067" y="1719"/>
              <a:ext cx="935" cy="242"/>
            </a:xfrm>
            <a:prstGeom prst="rect">
              <a:avLst/>
            </a:prstGeom>
            <a:noFill/>
            <a:ln w="9525">
              <a:noFill/>
            </a:ln>
          </p:spPr>
          <p:txBody>
            <a:bodyPr anchor="t" anchorCtr="0"/>
            <a:lstStyle/>
            <a:p>
              <a:pPr algn="ctr"/>
              <a:r>
                <a:rPr lang="zh-CN" altLang="en-US" sz="2000" dirty="0">
                  <a:latin typeface="Times New Roman" panose="02020603050405020304" pitchFamily="18" charset="0"/>
                  <a:ea typeface="宋体" panose="02010600030101010101" pitchFamily="2" charset="-122"/>
                </a:rPr>
                <a:t>年折旧率</a:t>
              </a:r>
            </a:p>
            <a:p>
              <a:pPr algn="ctr" eaLnBrk="0" hangingPunct="0"/>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1</a:t>
              </a:r>
              <a:r>
                <a:rPr lang="zh-CN" altLang="en-US" sz="2000" dirty="0">
                  <a:latin typeface="Times New Roman" panose="02020603050405020304" pitchFamily="18" charset="0"/>
                  <a:ea typeface="宋体" panose="02010600030101010101" pitchFamily="2" charset="-122"/>
                </a:rPr>
                <a:t>）</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22" name="Rectangle 9"/>
            <p:cNvSpPr/>
            <p:nvPr/>
          </p:nvSpPr>
          <p:spPr>
            <a:xfrm>
              <a:off x="2002" y="1719"/>
              <a:ext cx="2741" cy="242"/>
            </a:xfrm>
            <a:prstGeom prst="rect">
              <a:avLst/>
            </a:prstGeom>
            <a:noFill/>
            <a:ln w="9525">
              <a:noFill/>
            </a:ln>
          </p:spPr>
          <p:txBody>
            <a:bodyPr anchor="t" anchorCtr="0"/>
            <a:lstStyle/>
            <a:p>
              <a:pPr algn="ctr"/>
              <a:r>
                <a:rPr lang="zh-CN" altLang="en-US" sz="2000" dirty="0">
                  <a:latin typeface="Times New Roman" panose="02020603050405020304" pitchFamily="18" charset="0"/>
                  <a:ea typeface="宋体" panose="02010600030101010101" pitchFamily="2" charset="-122"/>
                </a:rPr>
                <a:t>折旧额</a:t>
              </a:r>
            </a:p>
            <a:p>
              <a:pPr algn="ctr" eaLnBrk="0" hangingPunct="0"/>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2</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1</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10000</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1000</a:t>
              </a:r>
              <a:r>
                <a:rPr lang="zh-CN" altLang="en-US" sz="2000" dirty="0">
                  <a:latin typeface="Times New Roman" panose="02020603050405020304" pitchFamily="18" charset="0"/>
                  <a:ea typeface="宋体" panose="02010600030101010101" pitchFamily="2" charset="-122"/>
                </a:rPr>
                <a:t>）</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23" name="Rectangle 10"/>
            <p:cNvSpPr/>
            <p:nvPr/>
          </p:nvSpPr>
          <p:spPr>
            <a:xfrm>
              <a:off x="4743" y="1719"/>
              <a:ext cx="725" cy="242"/>
            </a:xfrm>
            <a:prstGeom prst="rect">
              <a:avLst/>
            </a:prstGeom>
            <a:noFill/>
            <a:ln w="9525">
              <a:noFill/>
            </a:ln>
          </p:spPr>
          <p:txBody>
            <a:bodyPr anchor="t" anchorCtr="0"/>
            <a:lstStyle/>
            <a:p>
              <a:pPr algn="ctr"/>
              <a:r>
                <a:rPr lang="zh-CN" altLang="en-US" sz="2000" dirty="0">
                  <a:latin typeface="Times New Roman" panose="02020603050405020304" pitchFamily="18" charset="0"/>
                  <a:ea typeface="宋体" panose="02010600030101010101" pitchFamily="2" charset="-122"/>
                </a:rPr>
                <a:t>净值</a:t>
              </a:r>
            </a:p>
            <a:p>
              <a:pPr algn="r" eaLnBrk="0" hangingPunct="0"/>
              <a:r>
                <a:rPr lang="zh-CN" altLang="en-US" sz="2000" dirty="0">
                  <a:latin typeface="Times New Roman" panose="02020603050405020304" pitchFamily="18" charset="0"/>
                  <a:ea typeface="宋体" panose="02010600030101010101" pitchFamily="2" charset="-122"/>
                </a:rPr>
                <a:t>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24" name="Rectangle 11"/>
            <p:cNvSpPr/>
            <p:nvPr/>
          </p:nvSpPr>
          <p:spPr>
            <a:xfrm>
              <a:off x="476" y="1961"/>
              <a:ext cx="591" cy="194"/>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0</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25" name="Rectangle 12"/>
            <p:cNvSpPr/>
            <p:nvPr/>
          </p:nvSpPr>
          <p:spPr>
            <a:xfrm>
              <a:off x="1067" y="1961"/>
              <a:ext cx="935" cy="194"/>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 </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26" name="Rectangle 13"/>
            <p:cNvSpPr/>
            <p:nvPr/>
          </p:nvSpPr>
          <p:spPr>
            <a:xfrm>
              <a:off x="2002" y="1961"/>
              <a:ext cx="2741" cy="194"/>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 </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27" name="Rectangle 14"/>
            <p:cNvSpPr/>
            <p:nvPr/>
          </p:nvSpPr>
          <p:spPr>
            <a:xfrm>
              <a:off x="4743" y="1961"/>
              <a:ext cx="725" cy="194"/>
            </a:xfrm>
            <a:prstGeom prst="rect">
              <a:avLst/>
            </a:prstGeom>
            <a:noFill/>
            <a:ln w="9525">
              <a:noFill/>
            </a:ln>
          </p:spPr>
          <p:txBody>
            <a:bodyPr anchor="t" anchorCtr="0"/>
            <a:lstStyle/>
            <a:p>
              <a:pPr algn="r"/>
              <a:r>
                <a:rPr lang="en-US" altLang="zh-CN" sz="2000" dirty="0">
                  <a:latin typeface="Times New Roman" panose="02020603050405020304" pitchFamily="18" charset="0"/>
                  <a:ea typeface="宋体" panose="02010600030101010101" pitchFamily="2" charset="-122"/>
                </a:rPr>
                <a:t>10000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28" name="Rectangle 15"/>
            <p:cNvSpPr/>
            <p:nvPr/>
          </p:nvSpPr>
          <p:spPr>
            <a:xfrm>
              <a:off x="476" y="2155"/>
              <a:ext cx="591" cy="193"/>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1</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29" name="Rectangle 16"/>
            <p:cNvSpPr/>
            <p:nvPr/>
          </p:nvSpPr>
          <p:spPr>
            <a:xfrm>
              <a:off x="1067" y="2155"/>
              <a:ext cx="935" cy="193"/>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10/55</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30" name="Rectangle 17"/>
            <p:cNvSpPr/>
            <p:nvPr/>
          </p:nvSpPr>
          <p:spPr>
            <a:xfrm>
              <a:off x="2002" y="2155"/>
              <a:ext cx="2741" cy="193"/>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1636 </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31" name="Rectangle 18"/>
            <p:cNvSpPr/>
            <p:nvPr/>
          </p:nvSpPr>
          <p:spPr>
            <a:xfrm>
              <a:off x="4743" y="2155"/>
              <a:ext cx="725" cy="193"/>
            </a:xfrm>
            <a:prstGeom prst="rect">
              <a:avLst/>
            </a:prstGeom>
            <a:noFill/>
            <a:ln w="9525">
              <a:noFill/>
            </a:ln>
          </p:spPr>
          <p:txBody>
            <a:bodyPr anchor="t" anchorCtr="0"/>
            <a:lstStyle/>
            <a:p>
              <a:pPr algn="r"/>
              <a:r>
                <a:rPr lang="en-US" altLang="zh-CN" sz="2000" dirty="0">
                  <a:latin typeface="Times New Roman" panose="02020603050405020304" pitchFamily="18" charset="0"/>
                  <a:ea typeface="宋体" panose="02010600030101010101" pitchFamily="2" charset="-122"/>
                </a:rPr>
                <a:t>8364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32" name="Rectangle 19"/>
            <p:cNvSpPr/>
            <p:nvPr/>
          </p:nvSpPr>
          <p:spPr>
            <a:xfrm>
              <a:off x="476" y="2348"/>
              <a:ext cx="591" cy="194"/>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2</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33" name="Rectangle 20"/>
            <p:cNvSpPr/>
            <p:nvPr/>
          </p:nvSpPr>
          <p:spPr>
            <a:xfrm>
              <a:off x="1067" y="2348"/>
              <a:ext cx="935" cy="194"/>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9/55</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34" name="Rectangle 21"/>
            <p:cNvSpPr/>
            <p:nvPr/>
          </p:nvSpPr>
          <p:spPr>
            <a:xfrm>
              <a:off x="2002" y="2348"/>
              <a:ext cx="2741" cy="194"/>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1473 </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35" name="Rectangle 22"/>
            <p:cNvSpPr/>
            <p:nvPr/>
          </p:nvSpPr>
          <p:spPr>
            <a:xfrm>
              <a:off x="4743" y="2348"/>
              <a:ext cx="725" cy="194"/>
            </a:xfrm>
            <a:prstGeom prst="rect">
              <a:avLst/>
            </a:prstGeom>
            <a:noFill/>
            <a:ln w="9525">
              <a:noFill/>
            </a:ln>
          </p:spPr>
          <p:txBody>
            <a:bodyPr anchor="t" anchorCtr="0"/>
            <a:lstStyle/>
            <a:p>
              <a:pPr algn="r"/>
              <a:r>
                <a:rPr lang="en-US" altLang="zh-CN" sz="2000" dirty="0">
                  <a:latin typeface="Times New Roman" panose="02020603050405020304" pitchFamily="18" charset="0"/>
                  <a:ea typeface="宋体" panose="02010600030101010101" pitchFamily="2" charset="-122"/>
                </a:rPr>
                <a:t>6891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36" name="Rectangle 23"/>
            <p:cNvSpPr/>
            <p:nvPr/>
          </p:nvSpPr>
          <p:spPr>
            <a:xfrm>
              <a:off x="476" y="2542"/>
              <a:ext cx="591" cy="194"/>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3</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37" name="Rectangle 24"/>
            <p:cNvSpPr/>
            <p:nvPr/>
          </p:nvSpPr>
          <p:spPr>
            <a:xfrm>
              <a:off x="1067" y="2542"/>
              <a:ext cx="935" cy="194"/>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8/55</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38" name="Rectangle 25"/>
            <p:cNvSpPr/>
            <p:nvPr/>
          </p:nvSpPr>
          <p:spPr>
            <a:xfrm>
              <a:off x="2002" y="2542"/>
              <a:ext cx="2741" cy="194"/>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1309 </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39" name="Rectangle 26"/>
            <p:cNvSpPr/>
            <p:nvPr/>
          </p:nvSpPr>
          <p:spPr>
            <a:xfrm>
              <a:off x="4743" y="2542"/>
              <a:ext cx="725" cy="194"/>
            </a:xfrm>
            <a:prstGeom prst="rect">
              <a:avLst/>
            </a:prstGeom>
            <a:noFill/>
            <a:ln w="9525">
              <a:noFill/>
            </a:ln>
          </p:spPr>
          <p:txBody>
            <a:bodyPr anchor="t" anchorCtr="0"/>
            <a:lstStyle/>
            <a:p>
              <a:pPr algn="r"/>
              <a:r>
                <a:rPr lang="en-US" altLang="zh-CN" sz="2000" dirty="0">
                  <a:latin typeface="Times New Roman" panose="02020603050405020304" pitchFamily="18" charset="0"/>
                  <a:ea typeface="宋体" panose="02010600030101010101" pitchFamily="2" charset="-122"/>
                </a:rPr>
                <a:t>5582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40" name="Rectangle 27"/>
            <p:cNvSpPr/>
            <p:nvPr/>
          </p:nvSpPr>
          <p:spPr>
            <a:xfrm>
              <a:off x="476" y="2736"/>
              <a:ext cx="591" cy="194"/>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4</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41" name="Rectangle 28"/>
            <p:cNvSpPr/>
            <p:nvPr/>
          </p:nvSpPr>
          <p:spPr>
            <a:xfrm>
              <a:off x="1067" y="2736"/>
              <a:ext cx="935" cy="194"/>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7/55</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42" name="Rectangle 29"/>
            <p:cNvSpPr/>
            <p:nvPr/>
          </p:nvSpPr>
          <p:spPr>
            <a:xfrm>
              <a:off x="2002" y="2736"/>
              <a:ext cx="2741" cy="194"/>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1145 </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43" name="Rectangle 30"/>
            <p:cNvSpPr/>
            <p:nvPr/>
          </p:nvSpPr>
          <p:spPr>
            <a:xfrm>
              <a:off x="4743" y="2736"/>
              <a:ext cx="725" cy="194"/>
            </a:xfrm>
            <a:prstGeom prst="rect">
              <a:avLst/>
            </a:prstGeom>
            <a:noFill/>
            <a:ln w="9525">
              <a:noFill/>
            </a:ln>
          </p:spPr>
          <p:txBody>
            <a:bodyPr anchor="t" anchorCtr="0"/>
            <a:lstStyle/>
            <a:p>
              <a:pPr algn="r"/>
              <a:r>
                <a:rPr lang="en-US" altLang="zh-CN" sz="2000" dirty="0">
                  <a:latin typeface="Times New Roman" panose="02020603050405020304" pitchFamily="18" charset="0"/>
                  <a:ea typeface="宋体" panose="02010600030101010101" pitchFamily="2" charset="-122"/>
                </a:rPr>
                <a:t>4436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44" name="Rectangle 31"/>
            <p:cNvSpPr/>
            <p:nvPr/>
          </p:nvSpPr>
          <p:spPr>
            <a:xfrm>
              <a:off x="476" y="2930"/>
              <a:ext cx="591" cy="193"/>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5</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45" name="Rectangle 32"/>
            <p:cNvSpPr/>
            <p:nvPr/>
          </p:nvSpPr>
          <p:spPr>
            <a:xfrm>
              <a:off x="1067" y="2930"/>
              <a:ext cx="935" cy="193"/>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6/55</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46" name="Rectangle 33"/>
            <p:cNvSpPr/>
            <p:nvPr/>
          </p:nvSpPr>
          <p:spPr>
            <a:xfrm>
              <a:off x="2002" y="2930"/>
              <a:ext cx="2741" cy="193"/>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982 </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47" name="Rectangle 34"/>
            <p:cNvSpPr/>
            <p:nvPr/>
          </p:nvSpPr>
          <p:spPr>
            <a:xfrm>
              <a:off x="4743" y="2930"/>
              <a:ext cx="725" cy="193"/>
            </a:xfrm>
            <a:prstGeom prst="rect">
              <a:avLst/>
            </a:prstGeom>
            <a:noFill/>
            <a:ln w="9525">
              <a:noFill/>
            </a:ln>
          </p:spPr>
          <p:txBody>
            <a:bodyPr anchor="t" anchorCtr="0"/>
            <a:lstStyle/>
            <a:p>
              <a:pPr algn="r"/>
              <a:r>
                <a:rPr lang="en-US" altLang="zh-CN" sz="2000" dirty="0">
                  <a:latin typeface="Times New Roman" panose="02020603050405020304" pitchFamily="18" charset="0"/>
                  <a:ea typeface="宋体" panose="02010600030101010101" pitchFamily="2" charset="-122"/>
                </a:rPr>
                <a:t>3455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48" name="Rectangle 35"/>
            <p:cNvSpPr/>
            <p:nvPr/>
          </p:nvSpPr>
          <p:spPr>
            <a:xfrm>
              <a:off x="476" y="3123"/>
              <a:ext cx="591" cy="194"/>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6</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49" name="Rectangle 36"/>
            <p:cNvSpPr/>
            <p:nvPr/>
          </p:nvSpPr>
          <p:spPr>
            <a:xfrm>
              <a:off x="1067" y="3123"/>
              <a:ext cx="935" cy="194"/>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5/55</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50" name="Rectangle 37"/>
            <p:cNvSpPr/>
            <p:nvPr/>
          </p:nvSpPr>
          <p:spPr>
            <a:xfrm>
              <a:off x="2002" y="3123"/>
              <a:ext cx="2741" cy="194"/>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818 </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51" name="Rectangle 38"/>
            <p:cNvSpPr/>
            <p:nvPr/>
          </p:nvSpPr>
          <p:spPr>
            <a:xfrm>
              <a:off x="4743" y="3123"/>
              <a:ext cx="725" cy="194"/>
            </a:xfrm>
            <a:prstGeom prst="rect">
              <a:avLst/>
            </a:prstGeom>
            <a:noFill/>
            <a:ln w="9525">
              <a:noFill/>
            </a:ln>
          </p:spPr>
          <p:txBody>
            <a:bodyPr anchor="t" anchorCtr="0"/>
            <a:lstStyle/>
            <a:p>
              <a:pPr algn="r"/>
              <a:r>
                <a:rPr lang="en-US" altLang="zh-CN" sz="2000" dirty="0">
                  <a:latin typeface="Times New Roman" panose="02020603050405020304" pitchFamily="18" charset="0"/>
                  <a:ea typeface="宋体" panose="02010600030101010101" pitchFamily="2" charset="-122"/>
                </a:rPr>
                <a:t>2636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52" name="Rectangle 39"/>
            <p:cNvSpPr/>
            <p:nvPr/>
          </p:nvSpPr>
          <p:spPr>
            <a:xfrm>
              <a:off x="476" y="3317"/>
              <a:ext cx="591" cy="194"/>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7</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53" name="Rectangle 40"/>
            <p:cNvSpPr/>
            <p:nvPr/>
          </p:nvSpPr>
          <p:spPr>
            <a:xfrm>
              <a:off x="1067" y="3317"/>
              <a:ext cx="935" cy="194"/>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4/55</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54" name="Rectangle 41"/>
            <p:cNvSpPr/>
            <p:nvPr/>
          </p:nvSpPr>
          <p:spPr>
            <a:xfrm>
              <a:off x="2002" y="3317"/>
              <a:ext cx="2741" cy="194"/>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655 </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55" name="Rectangle 42"/>
            <p:cNvSpPr/>
            <p:nvPr/>
          </p:nvSpPr>
          <p:spPr>
            <a:xfrm>
              <a:off x="4743" y="3317"/>
              <a:ext cx="725" cy="194"/>
            </a:xfrm>
            <a:prstGeom prst="rect">
              <a:avLst/>
            </a:prstGeom>
            <a:noFill/>
            <a:ln w="9525">
              <a:noFill/>
            </a:ln>
          </p:spPr>
          <p:txBody>
            <a:bodyPr anchor="t" anchorCtr="0"/>
            <a:lstStyle/>
            <a:p>
              <a:pPr algn="r"/>
              <a:r>
                <a:rPr lang="en-US" altLang="zh-CN" sz="2000" dirty="0">
                  <a:latin typeface="Times New Roman" panose="02020603050405020304" pitchFamily="18" charset="0"/>
                  <a:ea typeface="宋体" panose="02010600030101010101" pitchFamily="2" charset="-122"/>
                </a:rPr>
                <a:t>1982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56" name="Rectangle 43"/>
            <p:cNvSpPr/>
            <p:nvPr/>
          </p:nvSpPr>
          <p:spPr>
            <a:xfrm>
              <a:off x="476" y="3511"/>
              <a:ext cx="591" cy="194"/>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8</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57" name="Rectangle 44"/>
            <p:cNvSpPr/>
            <p:nvPr/>
          </p:nvSpPr>
          <p:spPr>
            <a:xfrm>
              <a:off x="1067" y="3511"/>
              <a:ext cx="935" cy="194"/>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3/55</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58" name="Rectangle 45"/>
            <p:cNvSpPr/>
            <p:nvPr/>
          </p:nvSpPr>
          <p:spPr>
            <a:xfrm>
              <a:off x="2002" y="3511"/>
              <a:ext cx="2741" cy="194"/>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491 </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59" name="Rectangle 46"/>
            <p:cNvSpPr/>
            <p:nvPr/>
          </p:nvSpPr>
          <p:spPr>
            <a:xfrm>
              <a:off x="4743" y="3511"/>
              <a:ext cx="725" cy="194"/>
            </a:xfrm>
            <a:prstGeom prst="rect">
              <a:avLst/>
            </a:prstGeom>
            <a:noFill/>
            <a:ln w="9525">
              <a:noFill/>
            </a:ln>
          </p:spPr>
          <p:txBody>
            <a:bodyPr anchor="t" anchorCtr="0"/>
            <a:lstStyle/>
            <a:p>
              <a:pPr algn="r"/>
              <a:r>
                <a:rPr lang="en-US" altLang="zh-CN" sz="2000" dirty="0">
                  <a:latin typeface="Times New Roman" panose="02020603050405020304" pitchFamily="18" charset="0"/>
                  <a:ea typeface="宋体" panose="02010600030101010101" pitchFamily="2" charset="-122"/>
                </a:rPr>
                <a:t>1491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60" name="Rectangle 47"/>
            <p:cNvSpPr/>
            <p:nvPr/>
          </p:nvSpPr>
          <p:spPr>
            <a:xfrm>
              <a:off x="476" y="3705"/>
              <a:ext cx="591" cy="193"/>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9</a:t>
              </a:r>
            </a:p>
            <a:p>
              <a:pPr algn="ctr" eaLnBrk="0" hangingPunct="0"/>
              <a:r>
                <a:rPr lang="en-US" altLang="zh-CN" sz="2000" dirty="0">
                  <a:latin typeface="Times New Roman" panose="02020603050405020304" pitchFamily="18" charset="0"/>
                  <a:ea typeface="宋体" panose="02010600030101010101" pitchFamily="2" charset="-122"/>
                </a:rPr>
                <a:t>10</a:t>
              </a:r>
            </a:p>
          </p:txBody>
        </p:sp>
        <p:sp>
          <p:nvSpPr>
            <p:cNvPr id="61" name="Rectangle 48"/>
            <p:cNvSpPr/>
            <p:nvPr/>
          </p:nvSpPr>
          <p:spPr>
            <a:xfrm>
              <a:off x="1067" y="3705"/>
              <a:ext cx="935" cy="193"/>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2/55</a:t>
              </a:r>
            </a:p>
            <a:p>
              <a:pPr algn="ctr" eaLnBrk="0" hangingPunct="0"/>
              <a:r>
                <a:rPr lang="en-US" altLang="zh-CN" sz="2000" dirty="0">
                  <a:latin typeface="Times New Roman" panose="02020603050405020304" pitchFamily="18" charset="0"/>
                  <a:ea typeface="宋体" panose="02010600030101010101" pitchFamily="2" charset="-122"/>
                </a:rPr>
                <a:t>1/55</a:t>
              </a:r>
            </a:p>
          </p:txBody>
        </p:sp>
        <p:sp>
          <p:nvSpPr>
            <p:cNvPr id="62" name="Rectangle 49"/>
            <p:cNvSpPr/>
            <p:nvPr/>
          </p:nvSpPr>
          <p:spPr>
            <a:xfrm>
              <a:off x="2002" y="3705"/>
              <a:ext cx="2741" cy="193"/>
            </a:xfrm>
            <a:prstGeom prst="rect">
              <a:avLst/>
            </a:prstGeom>
            <a:noFill/>
            <a:ln w="9525">
              <a:noFill/>
            </a:ln>
          </p:spPr>
          <p:txBody>
            <a:bodyPr anchor="t" anchorCtr="0"/>
            <a:lstStyle/>
            <a:p>
              <a:pPr algn="ctr"/>
              <a:r>
                <a:rPr lang="en-US" altLang="zh-CN" sz="2000" dirty="0">
                  <a:latin typeface="Times New Roman" panose="02020603050405020304" pitchFamily="18" charset="0"/>
                  <a:ea typeface="宋体" panose="02010600030101010101" pitchFamily="2" charset="-122"/>
                </a:rPr>
                <a:t>327 </a:t>
              </a:r>
            </a:p>
            <a:p>
              <a:pPr algn="ctr"/>
              <a:r>
                <a:rPr lang="en-US" altLang="zh-CN" sz="2000" dirty="0">
                  <a:latin typeface="Times New Roman" panose="02020603050405020304" pitchFamily="18" charset="0"/>
                  <a:ea typeface="宋体" panose="02010600030101010101" pitchFamily="2" charset="-122"/>
                </a:rPr>
                <a:t>164</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63" name="Rectangle 50"/>
            <p:cNvSpPr/>
            <p:nvPr/>
          </p:nvSpPr>
          <p:spPr>
            <a:xfrm>
              <a:off x="4743" y="3705"/>
              <a:ext cx="725" cy="193"/>
            </a:xfrm>
            <a:prstGeom prst="rect">
              <a:avLst/>
            </a:prstGeom>
            <a:noFill/>
            <a:ln w="9525">
              <a:noFill/>
            </a:ln>
          </p:spPr>
          <p:txBody>
            <a:bodyPr anchor="t" anchorCtr="0"/>
            <a:lstStyle/>
            <a:p>
              <a:pPr algn="r"/>
              <a:r>
                <a:rPr lang="en-US" altLang="zh-CN" sz="2000" dirty="0">
                  <a:latin typeface="Times New Roman" panose="02020603050405020304" pitchFamily="18" charset="0"/>
                  <a:ea typeface="宋体" panose="02010600030101010101" pitchFamily="2" charset="-122"/>
                </a:rPr>
                <a:t>1164 </a:t>
              </a:r>
            </a:p>
            <a:p>
              <a:pPr algn="r" eaLnBrk="0" hangingPunct="0"/>
              <a:r>
                <a:rPr lang="en-US" altLang="zh-CN" sz="2000" dirty="0">
                  <a:latin typeface="Times New Roman" panose="02020603050405020304" pitchFamily="18" charset="0"/>
                  <a:ea typeface="宋体" panose="02010600030101010101" pitchFamily="2" charset="-122"/>
                </a:rPr>
                <a:t>1000</a:t>
              </a:r>
            </a:p>
          </p:txBody>
        </p:sp>
        <p:sp>
          <p:nvSpPr>
            <p:cNvPr id="64" name="Rectangle 52"/>
            <p:cNvSpPr/>
            <p:nvPr/>
          </p:nvSpPr>
          <p:spPr>
            <a:xfrm>
              <a:off x="240" y="1312"/>
              <a:ext cx="500" cy="288"/>
            </a:xfrm>
            <a:prstGeom prst="rect">
              <a:avLst/>
            </a:prstGeom>
            <a:noFill/>
            <a:ln w="9525">
              <a:noFill/>
            </a:ln>
          </p:spPr>
          <p:txBody>
            <a:bodyPr anchor="t" anchorCtr="0"/>
            <a:lstStyle/>
            <a:p>
              <a:endParaRPr lang="zh-CN" altLang="en-US" sz="2000" dirty="0">
                <a:latin typeface="Times New Roman" panose="02020603050405020304" pitchFamily="18" charset="0"/>
                <a:ea typeface="宋体" panose="02010600030101010101" pitchFamily="2" charset="-122"/>
              </a:endParaRPr>
            </a:p>
          </p:txBody>
        </p:sp>
      </p:grpSp>
      <p:sp>
        <p:nvSpPr>
          <p:cNvPr id="65" name="Line 53"/>
          <p:cNvSpPr/>
          <p:nvPr/>
        </p:nvSpPr>
        <p:spPr>
          <a:xfrm>
            <a:off x="2164678" y="2647355"/>
            <a:ext cx="7777163" cy="0"/>
          </a:xfrm>
          <a:prstGeom prst="line">
            <a:avLst/>
          </a:prstGeom>
          <a:ln w="28575" cap="flat" cmpd="sng">
            <a:solidFill>
              <a:schemeClr val="tx1"/>
            </a:solidFill>
            <a:prstDash val="solid"/>
            <a:round/>
            <a:headEnd type="none" w="med" len="med"/>
            <a:tailEnd type="none" w="med" len="med"/>
          </a:ln>
        </p:spPr>
        <p:txBody>
          <a:bodyPr/>
          <a:lstStyle/>
          <a:p>
            <a:endParaRPr lang="zh-CN" altLang="en-US"/>
          </a:p>
        </p:txBody>
      </p:sp>
      <p:sp>
        <p:nvSpPr>
          <p:cNvPr id="66" name="Line 54"/>
          <p:cNvSpPr/>
          <p:nvPr/>
        </p:nvSpPr>
        <p:spPr>
          <a:xfrm>
            <a:off x="2159916" y="3045818"/>
            <a:ext cx="7777162" cy="0"/>
          </a:xfrm>
          <a:prstGeom prst="line">
            <a:avLst/>
          </a:prstGeom>
          <a:ln w="28575" cap="flat" cmpd="sng">
            <a:solidFill>
              <a:schemeClr val="tx1"/>
            </a:solidFill>
            <a:prstDash val="solid"/>
            <a:round/>
            <a:headEnd type="none" w="med" len="med"/>
            <a:tailEnd type="none" w="med" len="med"/>
          </a:ln>
        </p:spPr>
        <p:txBody>
          <a:bodyPr/>
          <a:lstStyle/>
          <a:p>
            <a:endParaRPr lang="zh-CN" altLang="en-US"/>
          </a:p>
        </p:txBody>
      </p:sp>
      <p:sp>
        <p:nvSpPr>
          <p:cNvPr id="67" name="Line 55"/>
          <p:cNvSpPr/>
          <p:nvPr/>
        </p:nvSpPr>
        <p:spPr>
          <a:xfrm>
            <a:off x="2232941" y="6463705"/>
            <a:ext cx="7777162" cy="0"/>
          </a:xfrm>
          <a:prstGeom prst="line">
            <a:avLst/>
          </a:prstGeom>
          <a:ln w="28575" cap="flat" cmpd="sng">
            <a:solidFill>
              <a:schemeClr val="tx1"/>
            </a:solidFill>
            <a:prstDash val="solid"/>
            <a:round/>
            <a:headEnd type="none" w="med" len="med"/>
            <a:tailEnd type="none" w="med" len="med"/>
          </a:ln>
        </p:spPr>
        <p:txBody>
          <a:bodyPr/>
          <a:lstStyle/>
          <a:p>
            <a:endParaRPr lang="zh-CN" altLang="en-US"/>
          </a:p>
        </p:txBody>
      </p:sp>
    </p:spTree>
    <p:extLst>
      <p:ext uri="{BB962C8B-B14F-4D97-AF65-F5344CB8AC3E}">
        <p14:creationId xmlns:p14="http://schemas.microsoft.com/office/powerpoint/2010/main" val="60735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设备磨损、补偿与折旧</a:t>
            </a:r>
          </a:p>
        </p:txBody>
      </p:sp>
      <p:sp>
        <p:nvSpPr>
          <p:cNvPr id="10" name="Rectangle 3"/>
          <p:cNvSpPr txBox="1"/>
          <p:nvPr/>
        </p:nvSpPr>
        <p:spPr>
          <a:xfrm>
            <a:off x="1162374" y="1406739"/>
            <a:ext cx="10445857" cy="1471612"/>
          </a:xfrm>
          <a:prstGeom prst="rect">
            <a:avLst/>
          </a:prstGeom>
          <a:noFill/>
          <a:ln w="9525">
            <a:noFill/>
          </a:ln>
        </p:spPr>
        <p:txBody>
          <a:bodyPr anchor="t" anchorCtr="0"/>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342900" indent="-342900" algn="just">
              <a:lnSpc>
                <a:spcPct val="150000"/>
              </a:lnSpc>
              <a:buClr>
                <a:srgbClr val="CCCC99"/>
              </a:buClr>
              <a:buSzPct val="90000"/>
            </a:pP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）双倍余额递减法：</a:t>
            </a:r>
            <a:r>
              <a:rPr lang="zh-CN" altLang="en-US" sz="2400" dirty="0">
                <a:latin typeface="微软雅黑" panose="020B0503020204020204" pitchFamily="34" charset="-122"/>
                <a:ea typeface="微软雅黑" panose="020B0503020204020204" pitchFamily="34" charset="-122"/>
              </a:rPr>
              <a:t>在不考虑预计净残值的情况下，根据每期期初资产原价减去累计折旧后的金额和双倍的直线法折旧率计算折旧的方法。</a:t>
            </a:r>
            <a:endParaRPr lang="en-US" altLang="zh-CN" sz="2400" b="1" u="sng"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Clr>
                <a:srgbClr val="00FF00"/>
              </a:buClr>
              <a:buSzPct val="90000"/>
              <a:buFont typeface="Wingdings" panose="05000000000000000000" pitchFamily="2" charset="2"/>
              <a:buChar char="n"/>
            </a:pPr>
            <a:r>
              <a:rPr kumimoji="1" lang="zh-CN" altLang="en-US" sz="2400" b="1" u="sng" dirty="0">
                <a:solidFill>
                  <a:srgbClr val="0070C0"/>
                </a:solidFill>
                <a:latin typeface="微软雅黑" panose="020B0503020204020204" pitchFamily="34" charset="-122"/>
                <a:ea typeface="微软雅黑" panose="020B0503020204020204" pitchFamily="34" charset="-122"/>
              </a:rPr>
              <a:t>折旧率按直线折旧法折旧率的两倍计算：</a:t>
            </a:r>
            <a:endParaRPr kumimoji="1" lang="en-US" altLang="zh-CN" sz="2400" b="1" u="sng" dirty="0">
              <a:solidFill>
                <a:srgbClr val="0070C0"/>
              </a:solidFill>
              <a:latin typeface="微软雅黑" panose="020B0503020204020204" pitchFamily="34" charset="-122"/>
              <a:ea typeface="微软雅黑" panose="020B0503020204020204" pitchFamily="34" charset="-122"/>
            </a:endParaRPr>
          </a:p>
          <a:p>
            <a:pPr marL="342900" indent="-342900">
              <a:lnSpc>
                <a:spcPct val="150000"/>
              </a:lnSpc>
              <a:buClr>
                <a:srgbClr val="00FF00"/>
              </a:buClr>
              <a:buSzPct val="90000"/>
              <a:buFont typeface="Wingdings" panose="05000000000000000000" pitchFamily="2" charset="2"/>
              <a:buChar char="n"/>
            </a:pPr>
            <a:endParaRPr kumimoji="1" lang="en-US" altLang="zh-CN" sz="2400" b="1" u="sng" dirty="0">
              <a:solidFill>
                <a:srgbClr val="0070C0"/>
              </a:solidFill>
              <a:latin typeface="微软雅黑" panose="020B0503020204020204" pitchFamily="34" charset="-122"/>
              <a:ea typeface="微软雅黑" panose="020B0503020204020204" pitchFamily="34" charset="-122"/>
            </a:endParaRPr>
          </a:p>
          <a:p>
            <a:pPr marL="342900" indent="-342900">
              <a:lnSpc>
                <a:spcPct val="150000"/>
              </a:lnSpc>
              <a:buClr>
                <a:srgbClr val="00FF00"/>
              </a:buClr>
              <a:buSzPct val="90000"/>
              <a:buFont typeface="Wingdings" panose="05000000000000000000" pitchFamily="2" charset="2"/>
              <a:buChar char="n"/>
            </a:pPr>
            <a:endParaRPr lang="zh-CN" altLang="en-US" sz="2400" dirty="0">
              <a:latin typeface="华文细黑" panose="02010600040101010101" pitchFamily="2" charset="-122"/>
              <a:ea typeface="华文细黑" panose="02010600040101010101" pitchFamily="2" charset="-122"/>
            </a:endParaRPr>
          </a:p>
          <a:p>
            <a:pPr marL="342900" indent="-342900">
              <a:lnSpc>
                <a:spcPct val="150000"/>
              </a:lnSpc>
              <a:spcBef>
                <a:spcPts val="3000"/>
              </a:spcBef>
              <a:buClr>
                <a:srgbClr val="00FF00"/>
              </a:buClr>
              <a:buSzPct val="9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在折旧年限到期前两年内，将固定资产净值扣除预计净残值后的净额平均摊销，即</a:t>
            </a:r>
            <a:r>
              <a:rPr kumimoji="1" lang="zh-CN" altLang="en-US" sz="2400" b="1" u="sng" dirty="0">
                <a:solidFill>
                  <a:srgbClr val="0070C0"/>
                </a:solidFill>
                <a:latin typeface="微软雅黑" panose="020B0503020204020204" pitchFamily="34" charset="-122"/>
                <a:ea typeface="微软雅黑" panose="020B0503020204020204" pitchFamily="34" charset="-122"/>
              </a:rPr>
              <a:t>最后两年改为平均年限折旧法计算折旧</a:t>
            </a:r>
            <a:r>
              <a:rPr lang="zh-CN" altLang="en-US" sz="2400" dirty="0">
                <a:latin typeface="微软雅黑" panose="020B0503020204020204" pitchFamily="34" charset="-122"/>
                <a:ea typeface="微软雅黑" panose="020B0503020204020204" pitchFamily="34" charset="-122"/>
              </a:rPr>
              <a:t>。</a:t>
            </a:r>
          </a:p>
        </p:txBody>
      </p:sp>
      <p:sp>
        <p:nvSpPr>
          <p:cNvPr id="6" name="矩形 5"/>
          <p:cNvSpPr/>
          <p:nvPr/>
        </p:nvSpPr>
        <p:spPr>
          <a:xfrm>
            <a:off x="6003634" y="3175085"/>
            <a:ext cx="184731" cy="457369"/>
          </a:xfrm>
          <a:prstGeom prst="rect">
            <a:avLst/>
          </a:prstGeom>
        </p:spPr>
        <p:txBody>
          <a:bodyPr wrap="none">
            <a:spAutoFit/>
          </a:bodyPr>
          <a:lstStyle/>
          <a:p>
            <a:pPr algn="just">
              <a:lnSpc>
                <a:spcPct val="150000"/>
              </a:lnSpc>
            </a:pPr>
            <a:endParaRPr lang="zh-CN" altLang="en-US" b="1" u="sng" dirty="0">
              <a:solidFill>
                <a:srgbClr val="FF0000"/>
              </a:solidFill>
              <a:latin typeface="华文细黑" panose="02010600040101010101" pitchFamily="2" charset="-122"/>
              <a:ea typeface="华文细黑" panose="02010600040101010101" pitchFamily="2"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4030674303"/>
              </p:ext>
            </p:extLst>
          </p:nvPr>
        </p:nvGraphicFramePr>
        <p:xfrm>
          <a:off x="4708901" y="3323085"/>
          <a:ext cx="2774197" cy="1114673"/>
        </p:xfrm>
        <a:graphic>
          <a:graphicData uri="http://schemas.openxmlformats.org/presentationml/2006/ole">
            <mc:AlternateContent xmlns:mc="http://schemas.openxmlformats.org/markup-compatibility/2006">
              <mc:Choice xmlns:v="urn:schemas-microsoft-com:vml" Requires="v">
                <p:oleObj r:id="rId4" imgW="978530" imgH="393790" progId="Equation.3">
                  <p:embed/>
                </p:oleObj>
              </mc:Choice>
              <mc:Fallback>
                <p:oleObj r:id="rId4" imgW="978530" imgH="39379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8901" y="3323085"/>
                        <a:ext cx="2774197" cy="111467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6806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B0E1EBA7-C568-440E-96FF-E0ACB79B3497}"/>
              </a:ext>
            </a:extLst>
          </p:cNvPr>
          <p:cNvSpPr txBox="1"/>
          <p:nvPr/>
        </p:nvSpPr>
        <p:spPr>
          <a:xfrm>
            <a:off x="1100271" y="5778582"/>
            <a:ext cx="10327673" cy="978729"/>
          </a:xfrm>
          <a:prstGeom prst="rect">
            <a:avLst/>
          </a:prstGeom>
          <a:noFill/>
        </p:spPr>
        <p:txBody>
          <a:bodyPr wrap="square" rtlCol="0">
            <a:spAutoFit/>
          </a:bodyPr>
          <a:lstStyle/>
          <a:p>
            <a:pPr>
              <a:lnSpc>
                <a:spcPct val="120000"/>
              </a:lnSpc>
            </a:pPr>
            <a:r>
              <a:rPr lang="zh-CN" altLang="en-US" sz="2400" dirty="0">
                <a:solidFill>
                  <a:srgbClr val="002060"/>
                </a:solidFill>
                <a:latin typeface="微软雅黑" panose="020B0503020204020204" pitchFamily="34" charset="-122"/>
                <a:ea typeface="微软雅黑" panose="020B0503020204020204" pitchFamily="34" charset="-122"/>
              </a:rPr>
              <a:t>设备更新：用性能和效率更高的设备，更换在技术上不能继续使用，或在经济上不宜继续使用的设备，是保证社会再生产正常进行的必要条件。</a:t>
            </a:r>
            <a:endParaRPr lang="en-US" altLang="zh-CN" sz="2400" dirty="0">
              <a:solidFill>
                <a:srgbClr val="00206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9359" y="1025975"/>
            <a:ext cx="4308419" cy="2039956"/>
          </a:xfrm>
          <a:prstGeom prst="rect">
            <a:avLst/>
          </a:prstGeom>
        </p:spPr>
      </p:pic>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8363" y="3209841"/>
            <a:ext cx="4308420" cy="2427661"/>
          </a:xfrm>
          <a:prstGeom prst="rect">
            <a:avLst/>
          </a:prstGeom>
        </p:spPr>
      </p:pic>
      <p:pic>
        <p:nvPicPr>
          <p:cNvPr id="24" name="图片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271" y="1025975"/>
            <a:ext cx="5579498" cy="1530610"/>
          </a:xfrm>
          <a:prstGeom prst="rect">
            <a:avLst/>
          </a:prstGeom>
        </p:spPr>
      </p:pic>
      <p:pic>
        <p:nvPicPr>
          <p:cNvPr id="25" name="图片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0271" y="2649114"/>
            <a:ext cx="5579497" cy="3001835"/>
          </a:xfrm>
          <a:prstGeom prst="rect">
            <a:avLst/>
          </a:prstGeom>
        </p:spPr>
      </p:pic>
      <p:sp>
        <p:nvSpPr>
          <p:cNvPr id="26" name="矩形 25">
            <a:extLst>
              <a:ext uri="{FF2B5EF4-FFF2-40B4-BE49-F238E27FC236}">
                <a16:creationId xmlns:a16="http://schemas.microsoft.com/office/drawing/2014/main" id="{A90FA3ED-1CD6-4332-AC44-ACF31418C300}"/>
              </a:ext>
            </a:extLst>
          </p:cNvPr>
          <p:cNvSpPr/>
          <p:nvPr/>
        </p:nvSpPr>
        <p:spPr>
          <a:xfrm>
            <a:off x="1100271" y="5728828"/>
            <a:ext cx="10327674" cy="49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561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设备磨损、补偿与折旧</a:t>
            </a:r>
          </a:p>
        </p:txBody>
      </p:sp>
      <p:sp>
        <p:nvSpPr>
          <p:cNvPr id="12" name="Rectangle 5"/>
          <p:cNvSpPr txBox="1">
            <a:spLocks noChangeArrowheads="1"/>
          </p:cNvSpPr>
          <p:nvPr/>
        </p:nvSpPr>
        <p:spPr bwMode="auto">
          <a:xfrm>
            <a:off x="1126257" y="1279823"/>
            <a:ext cx="10590461" cy="1428750"/>
          </a:xfrm>
          <a:prstGeom prst="rect">
            <a:avLst/>
          </a:prstGeom>
          <a:noFill/>
          <a:ln w="9525">
            <a:noFill/>
            <a:miter lim="800000"/>
          </a:ln>
          <a:effectLst/>
        </p:spPr>
        <p:txBody>
          <a:bodyPr/>
          <a:lstStyle/>
          <a:p>
            <a:pPr algn="just">
              <a:lnSpc>
                <a:spcPct val="120000"/>
              </a:lnSpc>
              <a:defRPr/>
            </a:pPr>
            <a:r>
              <a:rPr lang="zh-CN" altLang="en-US" sz="2400" b="1" dirty="0">
                <a:solidFill>
                  <a:srgbClr val="FF0000"/>
                </a:solidFill>
                <a:latin typeface="微软雅黑" panose="020B0503020204020204" pitchFamily="34" charset="-122"/>
                <a:ea typeface="微软雅黑" panose="020B0503020204020204" pitchFamily="34" charset="-122"/>
              </a:rPr>
              <a:t>案例：</a:t>
            </a:r>
            <a:r>
              <a:rPr lang="zh-CN" altLang="en-US" sz="2400" dirty="0">
                <a:solidFill>
                  <a:srgbClr val="0070C0"/>
                </a:solidFill>
                <a:latin typeface="微软雅黑" panose="020B0503020204020204" pitchFamily="34" charset="-122"/>
                <a:ea typeface="微软雅黑" panose="020B0503020204020204" pitchFamily="34" charset="-122"/>
              </a:rPr>
              <a:t>某设备资产原值</a:t>
            </a:r>
            <a:r>
              <a:rPr lang="en-US" altLang="zh-CN" sz="2400" dirty="0">
                <a:solidFill>
                  <a:srgbClr val="0070C0"/>
                </a:solidFill>
                <a:latin typeface="微软雅黑" panose="020B0503020204020204" pitchFamily="34" charset="-122"/>
                <a:ea typeface="微软雅黑" panose="020B0503020204020204" pitchFamily="34" charset="-122"/>
              </a:rPr>
              <a:t>10000</a:t>
            </a:r>
            <a:r>
              <a:rPr lang="zh-CN" altLang="en-US" sz="2400" dirty="0">
                <a:solidFill>
                  <a:srgbClr val="0070C0"/>
                </a:solidFill>
                <a:latin typeface="微软雅黑" panose="020B0503020204020204" pitchFamily="34" charset="-122"/>
                <a:ea typeface="微软雅黑" panose="020B0503020204020204" pitchFamily="34" charset="-122"/>
              </a:rPr>
              <a:t>元，估计报废时残值为</a:t>
            </a:r>
            <a:r>
              <a:rPr lang="en-US" altLang="zh-CN" sz="2400" dirty="0">
                <a:solidFill>
                  <a:srgbClr val="0070C0"/>
                </a:solidFill>
                <a:latin typeface="微软雅黑" panose="020B0503020204020204" pitchFamily="34" charset="-122"/>
                <a:ea typeface="微软雅黑" panose="020B0503020204020204" pitchFamily="34" charset="-122"/>
              </a:rPr>
              <a:t>1000</a:t>
            </a:r>
            <a:r>
              <a:rPr lang="zh-CN" altLang="en-US" sz="2400" dirty="0">
                <a:solidFill>
                  <a:srgbClr val="0070C0"/>
                </a:solidFill>
                <a:latin typeface="微软雅黑" panose="020B0503020204020204" pitchFamily="34" charset="-122"/>
                <a:ea typeface="微软雅黑" panose="020B0503020204020204" pitchFamily="34" charset="-122"/>
              </a:rPr>
              <a:t>元，清理费用为 </a:t>
            </a:r>
            <a:r>
              <a:rPr lang="en-US" altLang="zh-CN" sz="2400" dirty="0">
                <a:solidFill>
                  <a:srgbClr val="0070C0"/>
                </a:solidFill>
                <a:latin typeface="微软雅黑" panose="020B0503020204020204" pitchFamily="34" charset="-122"/>
                <a:ea typeface="微软雅黑" panose="020B0503020204020204" pitchFamily="34" charset="-122"/>
              </a:rPr>
              <a:t>0 </a:t>
            </a:r>
            <a:r>
              <a:rPr lang="zh-CN" altLang="en-US" sz="2400" dirty="0">
                <a:solidFill>
                  <a:srgbClr val="0070C0"/>
                </a:solidFill>
                <a:latin typeface="微软雅黑" panose="020B0503020204020204" pitchFamily="34" charset="-122"/>
                <a:ea typeface="微软雅黑" panose="020B0503020204020204" pitchFamily="34" charset="-122"/>
              </a:rPr>
              <a:t>元，折旧年限为 </a:t>
            </a:r>
            <a:r>
              <a:rPr lang="en-US" altLang="zh-CN" sz="2400" dirty="0">
                <a:solidFill>
                  <a:srgbClr val="0070C0"/>
                </a:solidFill>
                <a:latin typeface="微软雅黑" panose="020B0503020204020204" pitchFamily="34" charset="-122"/>
                <a:ea typeface="微软雅黑" panose="020B0503020204020204" pitchFamily="34" charset="-122"/>
              </a:rPr>
              <a:t>10 </a:t>
            </a:r>
            <a:r>
              <a:rPr lang="zh-CN" altLang="en-US" sz="2400" dirty="0">
                <a:solidFill>
                  <a:srgbClr val="0070C0"/>
                </a:solidFill>
                <a:latin typeface="微软雅黑" panose="020B0503020204020204" pitchFamily="34" charset="-122"/>
                <a:ea typeface="微软雅黑" panose="020B0503020204020204" pitchFamily="34" charset="-122"/>
              </a:rPr>
              <a:t>年。计算其年折旧额、折旧率。</a:t>
            </a:r>
            <a:r>
              <a:rPr kumimoji="0" lang="zh-CN" altLang="en-US" sz="2400" kern="1200" cap="none" spc="0" normalizeH="0" baseline="0" noProof="0" dirty="0">
                <a:solidFill>
                  <a:srgbClr val="0070C0"/>
                </a:solidFill>
                <a:latin typeface="微软雅黑" panose="020B0503020204020204" pitchFamily="34" charset="-122"/>
                <a:ea typeface="微软雅黑" panose="020B0503020204020204" pitchFamily="34" charset="-122"/>
              </a:rPr>
              <a:t> </a:t>
            </a:r>
          </a:p>
        </p:txBody>
      </p:sp>
      <p:graphicFrame>
        <p:nvGraphicFramePr>
          <p:cNvPr id="68" name="Object 2"/>
          <p:cNvGraphicFramePr>
            <a:graphicFrameLocks noChangeAspect="1"/>
          </p:cNvGraphicFramePr>
          <p:nvPr>
            <p:extLst>
              <p:ext uri="{D42A27DB-BD31-4B8C-83A1-F6EECF244321}">
                <p14:modId xmlns:p14="http://schemas.microsoft.com/office/powerpoint/2010/main" val="1191501028"/>
              </p:ext>
            </p:extLst>
          </p:nvPr>
        </p:nvGraphicFramePr>
        <p:xfrm>
          <a:off x="5936896" y="3574535"/>
          <a:ext cx="2338388" cy="585787"/>
        </p:xfrm>
        <a:graphic>
          <a:graphicData uri="http://schemas.openxmlformats.org/presentationml/2006/ole">
            <mc:AlternateContent xmlns:mc="http://schemas.openxmlformats.org/markup-compatibility/2006">
              <mc:Choice xmlns:v="urn:schemas-microsoft-com:vml" Requires="v">
                <p:oleObj r:id="rId4" imgW="1372870" imgH="393700" progId="Equation.3">
                  <p:embed/>
                </p:oleObj>
              </mc:Choice>
              <mc:Fallback>
                <p:oleObj r:id="rId4" imgW="1372870" imgH="393700" progId="Equation.3">
                  <p:embed/>
                  <p:pic>
                    <p:nvPicPr>
                      <p:cNvPr id="0" name=""/>
                      <p:cNvPicPr/>
                      <p:nvPr/>
                    </p:nvPicPr>
                    <p:blipFill>
                      <a:blip r:embed="rId5"/>
                      <a:stretch>
                        <a:fillRect/>
                      </a:stretch>
                    </p:blipFill>
                    <p:spPr>
                      <a:xfrm>
                        <a:off x="5936896" y="3574535"/>
                        <a:ext cx="2338388" cy="585787"/>
                      </a:xfrm>
                      <a:prstGeom prst="rect">
                        <a:avLst/>
                      </a:prstGeom>
                      <a:noFill/>
                      <a:ln w="38100">
                        <a:noFill/>
                        <a:miter/>
                      </a:ln>
                    </p:spPr>
                  </p:pic>
                </p:oleObj>
              </mc:Fallback>
            </mc:AlternateContent>
          </a:graphicData>
        </a:graphic>
      </p:graphicFrame>
      <p:grpSp>
        <p:nvGrpSpPr>
          <p:cNvPr id="69" name="Group 13"/>
          <p:cNvGrpSpPr/>
          <p:nvPr/>
        </p:nvGrpSpPr>
        <p:grpSpPr>
          <a:xfrm>
            <a:off x="2120546" y="2350572"/>
            <a:ext cx="7488238" cy="4065588"/>
            <a:chOff x="0" y="0"/>
            <a:chExt cx="8064500" cy="4489458"/>
          </a:xfrm>
        </p:grpSpPr>
        <p:sp>
          <p:nvSpPr>
            <p:cNvPr id="70" name="Rectangle 51"/>
            <p:cNvSpPr/>
            <p:nvPr/>
          </p:nvSpPr>
          <p:spPr>
            <a:xfrm>
              <a:off x="2278501" y="0"/>
              <a:ext cx="3950163" cy="396875"/>
            </a:xfrm>
            <a:prstGeom prst="rect">
              <a:avLst/>
            </a:prstGeom>
            <a:noFill/>
            <a:ln w="9525">
              <a:noFill/>
            </a:ln>
          </p:spPr>
          <p:txBody>
            <a:bodyPr anchor="t" anchorCtr="0"/>
            <a:lstStyle/>
            <a:p>
              <a:r>
                <a:rPr lang="zh-CN" altLang="en-US" sz="2000" b="1" dirty="0">
                  <a:solidFill>
                    <a:srgbClr val="FF0000"/>
                  </a:solidFill>
                  <a:latin typeface="微软雅黑" panose="020B0503020204020204" pitchFamily="34" charset="-122"/>
                  <a:ea typeface="微软雅黑" panose="020B0503020204020204" pitchFamily="34" charset="-122"/>
                </a:rPr>
                <a:t>双倍余额递减法计提折旧费</a:t>
              </a:r>
            </a:p>
          </p:txBody>
        </p:sp>
        <p:sp>
          <p:nvSpPr>
            <p:cNvPr id="71" name="Rectangle 8"/>
            <p:cNvSpPr>
              <a:spLocks noChangeArrowheads="1"/>
            </p:cNvSpPr>
            <p:nvPr/>
          </p:nvSpPr>
          <p:spPr bwMode="auto">
            <a:xfrm>
              <a:off x="0" y="511183"/>
              <a:ext cx="7772400" cy="322263"/>
            </a:xfrm>
            <a:prstGeom prst="rect">
              <a:avLst/>
            </a:prstGeom>
            <a:noFill/>
            <a:ln w="9525">
              <a:noFill/>
              <a:miter lim="800000"/>
            </a:ln>
          </p:spPr>
          <p:txBody>
            <a:bodyPr anchor="b"/>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72" name="Rectangle 9"/>
            <p:cNvSpPr>
              <a:spLocks noChangeArrowheads="1"/>
            </p:cNvSpPr>
            <p:nvPr/>
          </p:nvSpPr>
          <p:spPr bwMode="auto">
            <a:xfrm>
              <a:off x="0" y="833446"/>
              <a:ext cx="1179512" cy="401637"/>
            </a:xfrm>
            <a:prstGeom prst="rect">
              <a:avLst/>
            </a:prstGeom>
            <a:noFill/>
            <a:ln w="9525">
              <a:noFill/>
              <a:miter lim="800000"/>
            </a:ln>
          </p:spPr>
          <p:txBody>
            <a:bodyPr anchor="b"/>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年度</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73" name="Rectangle 10"/>
            <p:cNvSpPr>
              <a:spLocks noChangeArrowheads="1"/>
            </p:cNvSpPr>
            <p:nvPr/>
          </p:nvSpPr>
          <p:spPr bwMode="auto">
            <a:xfrm>
              <a:off x="1179512" y="833446"/>
              <a:ext cx="4557713" cy="401637"/>
            </a:xfrm>
            <a:prstGeom prst="rect">
              <a:avLst/>
            </a:prstGeom>
            <a:noFill/>
            <a:ln w="9525">
              <a:noFill/>
              <a:miter lim="800000"/>
            </a:ln>
          </p:spPr>
          <p:txBody>
            <a:bodyPr anchor="b"/>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折旧额（</a:t>
              </a: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1</a:t>
              </a:r>
              <a:r>
                <a:rPr kumimoji="0" lang="zh-CN" alt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）＝20</a:t>
              </a: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r>
              <a:r>
                <a:rPr kumimoji="0" lang="zh-CN" alt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2</a:t>
              </a:r>
              <a:r>
                <a:rPr kumimoji="0" lang="zh-CN" alt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74" name="Rectangle 11"/>
            <p:cNvSpPr>
              <a:spLocks noChangeArrowheads="1"/>
            </p:cNvSpPr>
            <p:nvPr/>
          </p:nvSpPr>
          <p:spPr bwMode="auto">
            <a:xfrm>
              <a:off x="5737225" y="833446"/>
              <a:ext cx="2035175" cy="401637"/>
            </a:xfrm>
            <a:prstGeom prst="rect">
              <a:avLst/>
            </a:prstGeom>
            <a:noFill/>
            <a:ln w="9525">
              <a:noFill/>
              <a:miter lim="800000"/>
            </a:ln>
          </p:spPr>
          <p:txBody>
            <a:bodyPr anchor="b"/>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净值（</a:t>
              </a: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2</a:t>
              </a:r>
              <a:r>
                <a:rPr kumimoji="0" lang="zh-CN" alt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75" name="Rectangle 12"/>
            <p:cNvSpPr/>
            <p:nvPr/>
          </p:nvSpPr>
          <p:spPr>
            <a:xfrm>
              <a:off x="0" y="1235083"/>
              <a:ext cx="1179512" cy="322263"/>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0</a:t>
              </a:r>
            </a:p>
            <a:p>
              <a:endParaRPr lang="en-US" altLang="zh-CN" dirty="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latin typeface="Arial" panose="020B0604020202020204" pitchFamily="34" charset="0"/>
                <a:ea typeface="宋体" panose="02010600030101010101" pitchFamily="2" charset="-122"/>
              </a:endParaRPr>
            </a:p>
          </p:txBody>
        </p:sp>
        <p:sp>
          <p:nvSpPr>
            <p:cNvPr id="76" name="Rectangle 13"/>
            <p:cNvSpPr>
              <a:spLocks noChangeArrowheads="1"/>
            </p:cNvSpPr>
            <p:nvPr/>
          </p:nvSpPr>
          <p:spPr bwMode="auto">
            <a:xfrm>
              <a:off x="1179512" y="1235083"/>
              <a:ext cx="4557713" cy="322263"/>
            </a:xfrm>
            <a:prstGeom prst="rect">
              <a:avLst/>
            </a:prstGeom>
            <a:noFill/>
            <a:ln w="9525">
              <a:noFill/>
              <a:miter lim="800000"/>
            </a:ln>
          </p:spPr>
          <p:txBody>
            <a:bodyPr anchor="b"/>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77" name="Rectangle 14"/>
            <p:cNvSpPr>
              <a:spLocks noChangeArrowheads="1"/>
            </p:cNvSpPr>
            <p:nvPr/>
          </p:nvSpPr>
          <p:spPr bwMode="auto">
            <a:xfrm>
              <a:off x="5737225" y="1235083"/>
              <a:ext cx="2035175" cy="322263"/>
            </a:xfrm>
            <a:prstGeom prst="rect">
              <a:avLst/>
            </a:prstGeom>
            <a:noFill/>
            <a:ln w="9525">
              <a:noFill/>
              <a:miter lim="800000"/>
            </a:ln>
          </p:spPr>
          <p:txBody>
            <a:bodyPr anchor="b"/>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10000</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78" name="Rectangle 15"/>
            <p:cNvSpPr/>
            <p:nvPr/>
          </p:nvSpPr>
          <p:spPr>
            <a:xfrm>
              <a:off x="0" y="1557346"/>
              <a:ext cx="1179512" cy="322262"/>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a:t>
              </a:r>
            </a:p>
            <a:p>
              <a:endParaRPr lang="en-US" altLang="zh-CN" dirty="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latin typeface="Arial" panose="020B0604020202020204" pitchFamily="34" charset="0"/>
                <a:ea typeface="宋体" panose="02010600030101010101" pitchFamily="2" charset="-122"/>
              </a:endParaRPr>
            </a:p>
          </p:txBody>
        </p:sp>
        <p:sp>
          <p:nvSpPr>
            <p:cNvPr id="79" name="Rectangle 16"/>
            <p:cNvSpPr>
              <a:spLocks noChangeArrowheads="1"/>
            </p:cNvSpPr>
            <p:nvPr/>
          </p:nvSpPr>
          <p:spPr bwMode="auto">
            <a:xfrm>
              <a:off x="1179512" y="1557346"/>
              <a:ext cx="4557713" cy="322262"/>
            </a:xfrm>
            <a:prstGeom prst="rect">
              <a:avLst/>
            </a:prstGeom>
            <a:noFill/>
            <a:ln w="9525">
              <a:noFill/>
              <a:miter lim="800000"/>
            </a:ln>
          </p:spPr>
          <p:txBody>
            <a:bodyPr anchor="b"/>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20</a:t>
              </a: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00</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80" name="Rectangle 17"/>
            <p:cNvSpPr>
              <a:spLocks noChangeArrowheads="1"/>
            </p:cNvSpPr>
            <p:nvPr/>
          </p:nvSpPr>
          <p:spPr bwMode="auto">
            <a:xfrm>
              <a:off x="5737225" y="1557346"/>
              <a:ext cx="2035175" cy="322262"/>
            </a:xfrm>
            <a:prstGeom prst="rect">
              <a:avLst/>
            </a:prstGeom>
            <a:noFill/>
            <a:ln w="9525">
              <a:noFill/>
              <a:miter lim="800000"/>
            </a:ln>
          </p:spPr>
          <p:txBody>
            <a:bodyPr anchor="b"/>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8</a:t>
              </a:r>
              <a:r>
                <a:rPr kumimoji="0" lang="zh-CN" alt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0</a:t>
              </a: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00 </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81" name="Rectangle 18"/>
            <p:cNvSpPr/>
            <p:nvPr/>
          </p:nvSpPr>
          <p:spPr>
            <a:xfrm>
              <a:off x="0" y="1879608"/>
              <a:ext cx="1179512" cy="322263"/>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2</a:t>
              </a:r>
            </a:p>
            <a:p>
              <a:endParaRPr lang="en-US" altLang="zh-CN" dirty="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latin typeface="Arial" panose="020B0604020202020204" pitchFamily="34" charset="0"/>
                <a:ea typeface="宋体" panose="02010600030101010101" pitchFamily="2" charset="-122"/>
              </a:endParaRPr>
            </a:p>
          </p:txBody>
        </p:sp>
        <p:sp>
          <p:nvSpPr>
            <p:cNvPr id="82" name="Rectangle 19"/>
            <p:cNvSpPr>
              <a:spLocks noChangeArrowheads="1"/>
            </p:cNvSpPr>
            <p:nvPr/>
          </p:nvSpPr>
          <p:spPr bwMode="auto">
            <a:xfrm>
              <a:off x="1179512" y="1879608"/>
              <a:ext cx="4557713" cy="322263"/>
            </a:xfrm>
            <a:prstGeom prst="rect">
              <a:avLst/>
            </a:prstGeom>
            <a:noFill/>
            <a:ln w="9525">
              <a:noFill/>
              <a:miter lim="800000"/>
            </a:ln>
          </p:spPr>
          <p:txBody>
            <a:bodyPr anchor="b"/>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1</a:t>
              </a:r>
              <a:r>
                <a:rPr kumimoji="0" lang="zh-CN" alt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600</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83" name="Rectangle 20"/>
            <p:cNvSpPr>
              <a:spLocks noChangeArrowheads="1"/>
            </p:cNvSpPr>
            <p:nvPr/>
          </p:nvSpPr>
          <p:spPr bwMode="auto">
            <a:xfrm>
              <a:off x="5737225" y="1879608"/>
              <a:ext cx="2035175" cy="322263"/>
            </a:xfrm>
            <a:prstGeom prst="rect">
              <a:avLst/>
            </a:prstGeom>
            <a:noFill/>
            <a:ln w="9525">
              <a:noFill/>
              <a:miter lim="800000"/>
            </a:ln>
          </p:spPr>
          <p:txBody>
            <a:bodyPr anchor="b"/>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6400</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84" name="Rectangle 21"/>
            <p:cNvSpPr/>
            <p:nvPr/>
          </p:nvSpPr>
          <p:spPr>
            <a:xfrm>
              <a:off x="0" y="2201871"/>
              <a:ext cx="1179512" cy="322262"/>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3</a:t>
              </a:r>
            </a:p>
            <a:p>
              <a:endParaRPr lang="en-US" altLang="zh-CN" dirty="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latin typeface="Arial" panose="020B0604020202020204" pitchFamily="34" charset="0"/>
                <a:ea typeface="宋体" panose="02010600030101010101" pitchFamily="2" charset="-122"/>
              </a:endParaRPr>
            </a:p>
          </p:txBody>
        </p:sp>
        <p:sp>
          <p:nvSpPr>
            <p:cNvPr id="85" name="Rectangle 22"/>
            <p:cNvSpPr>
              <a:spLocks noChangeArrowheads="1"/>
            </p:cNvSpPr>
            <p:nvPr/>
          </p:nvSpPr>
          <p:spPr bwMode="auto">
            <a:xfrm>
              <a:off x="1179512" y="2201871"/>
              <a:ext cx="4557713" cy="322262"/>
            </a:xfrm>
            <a:prstGeom prst="rect">
              <a:avLst/>
            </a:prstGeom>
            <a:noFill/>
            <a:ln w="9525">
              <a:noFill/>
              <a:miter lim="800000"/>
            </a:ln>
          </p:spPr>
          <p:txBody>
            <a:bodyPr anchor="b"/>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12</a:t>
              </a:r>
              <a:r>
                <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8</a:t>
              </a: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0</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86" name="Rectangle 23"/>
            <p:cNvSpPr>
              <a:spLocks noChangeArrowheads="1"/>
            </p:cNvSpPr>
            <p:nvPr/>
          </p:nvSpPr>
          <p:spPr bwMode="auto">
            <a:xfrm>
              <a:off x="5737225" y="2201871"/>
              <a:ext cx="2035175" cy="322262"/>
            </a:xfrm>
            <a:prstGeom prst="rect">
              <a:avLst/>
            </a:prstGeom>
            <a:noFill/>
            <a:ln w="9525">
              <a:noFill/>
              <a:miter lim="800000"/>
            </a:ln>
          </p:spPr>
          <p:txBody>
            <a:bodyPr anchor="b"/>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5120 </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87" name="Rectangle 24"/>
            <p:cNvSpPr/>
            <p:nvPr/>
          </p:nvSpPr>
          <p:spPr>
            <a:xfrm>
              <a:off x="0" y="2524133"/>
              <a:ext cx="1179512" cy="322263"/>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4</a:t>
              </a:r>
            </a:p>
            <a:p>
              <a:endParaRPr lang="en-US" altLang="zh-CN" dirty="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latin typeface="Arial" panose="020B0604020202020204" pitchFamily="34" charset="0"/>
                <a:ea typeface="宋体" panose="02010600030101010101" pitchFamily="2" charset="-122"/>
              </a:endParaRPr>
            </a:p>
          </p:txBody>
        </p:sp>
        <p:sp>
          <p:nvSpPr>
            <p:cNvPr id="88" name="Rectangle 25"/>
            <p:cNvSpPr>
              <a:spLocks noChangeArrowheads="1"/>
            </p:cNvSpPr>
            <p:nvPr/>
          </p:nvSpPr>
          <p:spPr bwMode="auto">
            <a:xfrm>
              <a:off x="1179512" y="2524133"/>
              <a:ext cx="4557713" cy="322263"/>
            </a:xfrm>
            <a:prstGeom prst="rect">
              <a:avLst/>
            </a:prstGeom>
            <a:noFill/>
            <a:ln w="9525">
              <a:noFill/>
              <a:miter lim="800000"/>
            </a:ln>
          </p:spPr>
          <p:txBody>
            <a:bodyPr anchor="b"/>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1024</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89" name="Rectangle 26"/>
            <p:cNvSpPr>
              <a:spLocks noChangeArrowheads="1"/>
            </p:cNvSpPr>
            <p:nvPr/>
          </p:nvSpPr>
          <p:spPr bwMode="auto">
            <a:xfrm>
              <a:off x="5737225" y="2524133"/>
              <a:ext cx="2035175" cy="322263"/>
            </a:xfrm>
            <a:prstGeom prst="rect">
              <a:avLst/>
            </a:prstGeom>
            <a:noFill/>
            <a:ln w="9525">
              <a:noFill/>
              <a:miter lim="800000"/>
            </a:ln>
          </p:spPr>
          <p:txBody>
            <a:bodyPr anchor="b"/>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4096</a:t>
              </a: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90" name="Rectangle 27"/>
            <p:cNvSpPr/>
            <p:nvPr/>
          </p:nvSpPr>
          <p:spPr>
            <a:xfrm>
              <a:off x="0" y="2846396"/>
              <a:ext cx="1179512" cy="322262"/>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5</a:t>
              </a:r>
            </a:p>
            <a:p>
              <a:endParaRPr lang="en-US" altLang="zh-CN" dirty="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latin typeface="Arial" panose="020B0604020202020204" pitchFamily="34" charset="0"/>
                <a:ea typeface="宋体" panose="02010600030101010101" pitchFamily="2" charset="-122"/>
              </a:endParaRPr>
            </a:p>
          </p:txBody>
        </p:sp>
        <p:sp>
          <p:nvSpPr>
            <p:cNvPr id="91" name="Rectangle 28"/>
            <p:cNvSpPr>
              <a:spLocks noChangeArrowheads="1"/>
            </p:cNvSpPr>
            <p:nvPr/>
          </p:nvSpPr>
          <p:spPr bwMode="auto">
            <a:xfrm>
              <a:off x="1179512" y="2846396"/>
              <a:ext cx="4557713" cy="322262"/>
            </a:xfrm>
            <a:prstGeom prst="rect">
              <a:avLst/>
            </a:prstGeom>
            <a:noFill/>
            <a:ln w="9525">
              <a:noFill/>
              <a:miter lim="800000"/>
            </a:ln>
          </p:spPr>
          <p:txBody>
            <a:bodyPr anchor="b"/>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81</a:t>
              </a:r>
              <a:r>
                <a:rPr kumimoji="0" lang="zh-CN" alt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9.2</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92" name="Rectangle 29"/>
            <p:cNvSpPr>
              <a:spLocks noChangeArrowheads="1"/>
            </p:cNvSpPr>
            <p:nvPr/>
          </p:nvSpPr>
          <p:spPr bwMode="auto">
            <a:xfrm>
              <a:off x="5737225" y="2846396"/>
              <a:ext cx="2035175" cy="322262"/>
            </a:xfrm>
            <a:prstGeom prst="rect">
              <a:avLst/>
            </a:prstGeom>
            <a:noFill/>
            <a:ln w="9525">
              <a:noFill/>
              <a:miter lim="800000"/>
            </a:ln>
          </p:spPr>
          <p:txBody>
            <a:bodyPr anchor="b"/>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3276.8 </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93" name="Rectangle 30"/>
            <p:cNvSpPr/>
            <p:nvPr/>
          </p:nvSpPr>
          <p:spPr>
            <a:xfrm>
              <a:off x="0" y="3168658"/>
              <a:ext cx="1179512" cy="322263"/>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6</a:t>
              </a:r>
            </a:p>
            <a:p>
              <a:endParaRPr lang="en-US" altLang="zh-CN" dirty="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latin typeface="Arial" panose="020B0604020202020204" pitchFamily="34" charset="0"/>
                <a:ea typeface="宋体" panose="02010600030101010101" pitchFamily="2" charset="-122"/>
              </a:endParaRPr>
            </a:p>
          </p:txBody>
        </p:sp>
        <p:sp>
          <p:nvSpPr>
            <p:cNvPr id="94" name="Rectangle 31"/>
            <p:cNvSpPr>
              <a:spLocks noChangeArrowheads="1"/>
            </p:cNvSpPr>
            <p:nvPr/>
          </p:nvSpPr>
          <p:spPr bwMode="auto">
            <a:xfrm>
              <a:off x="1179512" y="3168658"/>
              <a:ext cx="4557713" cy="322263"/>
            </a:xfrm>
            <a:prstGeom prst="rect">
              <a:avLst/>
            </a:prstGeom>
            <a:noFill/>
            <a:ln w="9525">
              <a:noFill/>
              <a:miter lim="800000"/>
            </a:ln>
          </p:spPr>
          <p:txBody>
            <a:bodyPr anchor="b"/>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655.36</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95" name="Rectangle 32"/>
            <p:cNvSpPr>
              <a:spLocks noChangeArrowheads="1"/>
            </p:cNvSpPr>
            <p:nvPr/>
          </p:nvSpPr>
          <p:spPr bwMode="auto">
            <a:xfrm>
              <a:off x="5737225" y="3168658"/>
              <a:ext cx="2035175" cy="322263"/>
            </a:xfrm>
            <a:prstGeom prst="rect">
              <a:avLst/>
            </a:prstGeom>
            <a:noFill/>
            <a:ln w="9525">
              <a:noFill/>
              <a:miter lim="800000"/>
            </a:ln>
          </p:spPr>
          <p:txBody>
            <a:bodyPr anchor="b"/>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2621.44 </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96" name="Rectangle 33"/>
            <p:cNvSpPr/>
            <p:nvPr/>
          </p:nvSpPr>
          <p:spPr>
            <a:xfrm>
              <a:off x="0" y="3490921"/>
              <a:ext cx="1179512" cy="3206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7</a:t>
              </a:r>
            </a:p>
            <a:p>
              <a:endParaRPr lang="en-US" altLang="zh-CN" dirty="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latin typeface="Arial" panose="020B0604020202020204" pitchFamily="34" charset="0"/>
                <a:ea typeface="宋体" panose="02010600030101010101" pitchFamily="2" charset="-122"/>
              </a:endParaRPr>
            </a:p>
          </p:txBody>
        </p:sp>
        <p:sp>
          <p:nvSpPr>
            <p:cNvPr id="97" name="Rectangle 34"/>
            <p:cNvSpPr>
              <a:spLocks noChangeArrowheads="1"/>
            </p:cNvSpPr>
            <p:nvPr/>
          </p:nvSpPr>
          <p:spPr bwMode="auto">
            <a:xfrm>
              <a:off x="1179512" y="3490921"/>
              <a:ext cx="4557713" cy="320675"/>
            </a:xfrm>
            <a:prstGeom prst="rect">
              <a:avLst/>
            </a:prstGeom>
            <a:noFill/>
            <a:ln w="9525">
              <a:noFill/>
              <a:miter lim="800000"/>
            </a:ln>
          </p:spPr>
          <p:txBody>
            <a:bodyPr anchor="b"/>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524.2</a:t>
              </a:r>
              <a:r>
                <a:rPr kumimoji="0" lang="zh-CN" alt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9</a:t>
              </a:r>
              <a:endPar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98" name="Rectangle 35"/>
            <p:cNvSpPr>
              <a:spLocks noChangeArrowheads="1"/>
            </p:cNvSpPr>
            <p:nvPr/>
          </p:nvSpPr>
          <p:spPr bwMode="auto">
            <a:xfrm>
              <a:off x="5737225" y="3490921"/>
              <a:ext cx="2035175" cy="320675"/>
            </a:xfrm>
            <a:prstGeom prst="rect">
              <a:avLst/>
            </a:prstGeom>
            <a:noFill/>
            <a:ln w="9525">
              <a:noFill/>
              <a:miter lim="800000"/>
            </a:ln>
          </p:spPr>
          <p:txBody>
            <a:bodyPr anchor="b"/>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2097.15</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99" name="Rectangle 36"/>
            <p:cNvSpPr/>
            <p:nvPr/>
          </p:nvSpPr>
          <p:spPr>
            <a:xfrm>
              <a:off x="0" y="3811596"/>
              <a:ext cx="1179512" cy="322262"/>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8</a:t>
              </a:r>
            </a:p>
            <a:p>
              <a:endParaRPr lang="en-US" altLang="zh-CN" dirty="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latin typeface="Arial" panose="020B0604020202020204" pitchFamily="34" charset="0"/>
                <a:ea typeface="宋体" panose="02010600030101010101" pitchFamily="2" charset="-122"/>
              </a:endParaRPr>
            </a:p>
          </p:txBody>
        </p:sp>
        <p:sp>
          <p:nvSpPr>
            <p:cNvPr id="100" name="Rectangle 37"/>
            <p:cNvSpPr>
              <a:spLocks noChangeArrowheads="1"/>
            </p:cNvSpPr>
            <p:nvPr/>
          </p:nvSpPr>
          <p:spPr bwMode="auto">
            <a:xfrm>
              <a:off x="1179512" y="3811596"/>
              <a:ext cx="4557713" cy="322262"/>
            </a:xfrm>
            <a:prstGeom prst="rect">
              <a:avLst/>
            </a:prstGeom>
            <a:noFill/>
            <a:ln w="9525">
              <a:noFill/>
              <a:miter lim="800000"/>
            </a:ln>
          </p:spPr>
          <p:txBody>
            <a:bodyPr anchor="b"/>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4</a:t>
              </a:r>
              <a:r>
                <a:rPr kumimoji="0" lang="zh-CN" alt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19.43</a:t>
              </a:r>
              <a:endPar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101" name="Rectangle 38"/>
            <p:cNvSpPr>
              <a:spLocks noChangeArrowheads="1"/>
            </p:cNvSpPr>
            <p:nvPr/>
          </p:nvSpPr>
          <p:spPr bwMode="auto">
            <a:xfrm>
              <a:off x="5737225" y="3811596"/>
              <a:ext cx="2035175" cy="322262"/>
            </a:xfrm>
            <a:prstGeom prst="rect">
              <a:avLst/>
            </a:prstGeom>
            <a:noFill/>
            <a:ln w="9525">
              <a:noFill/>
              <a:miter lim="800000"/>
            </a:ln>
          </p:spPr>
          <p:txBody>
            <a:bodyPr anchor="b"/>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1677.7</a:t>
              </a:r>
              <a:r>
                <a:rPr kumimoji="0" lang="zh-CN" alt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2</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102" name="Rectangle 39"/>
            <p:cNvSpPr/>
            <p:nvPr/>
          </p:nvSpPr>
          <p:spPr>
            <a:xfrm>
              <a:off x="0" y="4133858"/>
              <a:ext cx="1179512" cy="322263"/>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9</a:t>
              </a:r>
            </a:p>
            <a:p>
              <a:endParaRPr lang="en-US" altLang="zh-CN" sz="2000" dirty="0">
                <a:latin typeface="Arial" panose="020B0604020202020204" pitchFamily="34" charset="0"/>
                <a:ea typeface="宋体" panose="02010600030101010101" pitchFamily="2" charset="-122"/>
              </a:endParaRPr>
            </a:p>
          </p:txBody>
        </p:sp>
        <p:sp>
          <p:nvSpPr>
            <p:cNvPr id="103" name="Rectangle 40"/>
            <p:cNvSpPr>
              <a:spLocks noChangeArrowheads="1"/>
            </p:cNvSpPr>
            <p:nvPr/>
          </p:nvSpPr>
          <p:spPr bwMode="auto">
            <a:xfrm>
              <a:off x="1179512" y="4133858"/>
              <a:ext cx="4557713" cy="322263"/>
            </a:xfrm>
            <a:prstGeom prst="rect">
              <a:avLst/>
            </a:prstGeom>
            <a:noFill/>
            <a:ln w="9525">
              <a:noFill/>
              <a:miter lim="800000"/>
            </a:ln>
          </p:spPr>
          <p:txBody>
            <a:bodyPr anchor="b"/>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368</a:t>
              </a:r>
            </a:p>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uLnTx/>
                <a:uFillTx/>
                <a:latin typeface="Arial" panose="020B0604020202020204" pitchFamily="34" charset="0"/>
                <a:ea typeface="宋体" panose="02010600030101010101" pitchFamily="2" charset="-122"/>
                <a:cs typeface="+mn-cs"/>
              </a:endParaRPr>
            </a:p>
          </p:txBody>
        </p:sp>
        <p:sp>
          <p:nvSpPr>
            <p:cNvPr id="104" name="Rectangle 41"/>
            <p:cNvSpPr/>
            <p:nvPr/>
          </p:nvSpPr>
          <p:spPr>
            <a:xfrm>
              <a:off x="5737225" y="4133858"/>
              <a:ext cx="2035175" cy="322263"/>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1676 </a:t>
              </a:r>
            </a:p>
            <a:p>
              <a:r>
                <a:rPr lang="en-US" altLang="zh-CN" sz="2000" dirty="0">
                  <a:latin typeface="Arial" panose="020B0604020202020204" pitchFamily="34" charset="0"/>
                  <a:ea typeface="宋体" panose="02010600030101010101" pitchFamily="2" charset="-122"/>
                </a:rPr>
                <a:t>                  </a:t>
              </a:r>
            </a:p>
          </p:txBody>
        </p:sp>
        <p:sp>
          <p:nvSpPr>
            <p:cNvPr id="105" name="Line 42"/>
            <p:cNvSpPr/>
            <p:nvPr/>
          </p:nvSpPr>
          <p:spPr>
            <a:xfrm>
              <a:off x="504825" y="422283"/>
              <a:ext cx="7272337" cy="0"/>
            </a:xfrm>
            <a:prstGeom prst="line">
              <a:avLst/>
            </a:prstGeom>
            <a:ln w="28575" cap="flat" cmpd="sng">
              <a:solidFill>
                <a:schemeClr val="tx1"/>
              </a:solidFill>
              <a:prstDash val="solid"/>
              <a:round/>
              <a:headEnd type="none" w="med" len="med"/>
              <a:tailEnd type="none" w="med" len="med"/>
            </a:ln>
          </p:spPr>
          <p:txBody>
            <a:bodyPr/>
            <a:lstStyle/>
            <a:p>
              <a:endParaRPr lang="zh-CN" altLang="en-US"/>
            </a:p>
          </p:txBody>
        </p:sp>
        <p:sp>
          <p:nvSpPr>
            <p:cNvPr id="106" name="Line 43"/>
            <p:cNvSpPr/>
            <p:nvPr/>
          </p:nvSpPr>
          <p:spPr>
            <a:xfrm>
              <a:off x="647700" y="4456121"/>
              <a:ext cx="7272337" cy="0"/>
            </a:xfrm>
            <a:prstGeom prst="line">
              <a:avLst/>
            </a:prstGeom>
            <a:ln w="28575" cap="flat" cmpd="sng">
              <a:solidFill>
                <a:schemeClr val="tx1"/>
              </a:solidFill>
              <a:prstDash val="solid"/>
              <a:round/>
              <a:headEnd type="none" w="med" len="med"/>
              <a:tailEnd type="none" w="med" len="med"/>
            </a:ln>
          </p:spPr>
          <p:txBody>
            <a:bodyPr/>
            <a:lstStyle/>
            <a:p>
              <a:endParaRPr lang="zh-CN" altLang="en-US"/>
            </a:p>
          </p:txBody>
        </p:sp>
        <p:sp>
          <p:nvSpPr>
            <p:cNvPr id="107" name="Rectangle 48"/>
            <p:cNvSpPr/>
            <p:nvPr/>
          </p:nvSpPr>
          <p:spPr>
            <a:xfrm>
              <a:off x="765175" y="4167196"/>
              <a:ext cx="1179512" cy="322262"/>
            </a:xfrm>
            <a:prstGeom prst="rect">
              <a:avLst/>
            </a:prstGeom>
            <a:noFill/>
            <a:ln w="9525">
              <a:noFill/>
            </a:ln>
          </p:spPr>
          <p:txBody>
            <a:bodyPr anchor="b" anchorCtr="0"/>
            <a:lstStyle/>
            <a:p>
              <a:pPr algn="r"/>
              <a:r>
                <a:rPr lang="zh-CN" altLang="en-US" sz="2000" dirty="0">
                  <a:latin typeface="Times New Roman" panose="02020603050405020304" pitchFamily="18" charset="0"/>
                  <a:ea typeface="宋体" panose="02010600030101010101" pitchFamily="2" charset="-122"/>
                </a:rPr>
                <a:t>		</a:t>
              </a:r>
              <a:endParaRPr lang="en-US" altLang="zh-CN" sz="2000" dirty="0">
                <a:latin typeface="Times New Roman" panose="02020603050405020304" pitchFamily="18" charset="0"/>
                <a:ea typeface="宋体" panose="02010600030101010101" pitchFamily="2" charset="-122"/>
              </a:endParaRPr>
            </a:p>
            <a:p>
              <a:r>
                <a:rPr lang="en-US" altLang="zh-CN" sz="2000" dirty="0">
                  <a:latin typeface="Arial" panose="020B0604020202020204" pitchFamily="34" charset="0"/>
                  <a:ea typeface="宋体" panose="02010600030101010101" pitchFamily="2" charset="-122"/>
                </a:rPr>
                <a:t>10</a:t>
              </a:r>
            </a:p>
          </p:txBody>
        </p:sp>
        <p:sp>
          <p:nvSpPr>
            <p:cNvPr id="108" name="Rectangle 49"/>
            <p:cNvSpPr/>
            <p:nvPr/>
          </p:nvSpPr>
          <p:spPr>
            <a:xfrm>
              <a:off x="2925762" y="4167196"/>
              <a:ext cx="1179513" cy="322262"/>
            </a:xfrm>
            <a:prstGeom prst="rect">
              <a:avLst/>
            </a:prstGeom>
            <a:noFill/>
            <a:ln w="9525">
              <a:noFill/>
            </a:ln>
          </p:spPr>
          <p:txBody>
            <a:bodyPr anchor="b" anchorCtr="0"/>
            <a:lstStyle/>
            <a:p>
              <a:pPr algn="r"/>
              <a:endParaRPr lang="en-US" altLang="zh-CN" sz="2000" dirty="0">
                <a:latin typeface="Times New Roman" panose="02020603050405020304" pitchFamily="18" charset="0"/>
                <a:ea typeface="宋体" panose="02010600030101010101" pitchFamily="2" charset="-122"/>
              </a:endParaRPr>
            </a:p>
            <a:p>
              <a:r>
                <a:rPr lang="en-US" altLang="zh-CN" sz="2000" dirty="0">
                  <a:latin typeface="Arial" panose="020B0604020202020204" pitchFamily="34" charset="0"/>
                  <a:ea typeface="宋体" panose="02010600030101010101" pitchFamily="2" charset="-122"/>
                </a:rPr>
                <a:t>  </a:t>
              </a:r>
              <a:r>
                <a:rPr lang="zh-CN" altLang="en-US" sz="2000" dirty="0">
                  <a:latin typeface="Arial" panose="020B0604020202020204" pitchFamily="34" charset="0"/>
                  <a:ea typeface="宋体" panose="02010600030101010101" pitchFamily="2" charset="-122"/>
                </a:rPr>
                <a:t>338.86</a:t>
              </a:r>
            </a:p>
          </p:txBody>
        </p:sp>
        <p:sp>
          <p:nvSpPr>
            <p:cNvPr id="109" name="Rectangle 50"/>
            <p:cNvSpPr/>
            <p:nvPr/>
          </p:nvSpPr>
          <p:spPr>
            <a:xfrm>
              <a:off x="6884987" y="4167196"/>
              <a:ext cx="1179513" cy="322262"/>
            </a:xfrm>
            <a:prstGeom prst="rect">
              <a:avLst/>
            </a:prstGeom>
            <a:noFill/>
            <a:ln w="9525">
              <a:noFill/>
            </a:ln>
          </p:spPr>
          <p:txBody>
            <a:bodyPr anchor="b" anchorCtr="0"/>
            <a:lstStyle/>
            <a:p>
              <a:pPr algn="r"/>
              <a:endParaRPr lang="en-US" altLang="zh-CN" sz="2000" dirty="0">
                <a:latin typeface="Times New Roman" panose="02020603050405020304" pitchFamily="18" charset="0"/>
                <a:ea typeface="宋体" panose="02010600030101010101" pitchFamily="2" charset="-122"/>
              </a:endParaRPr>
            </a:p>
            <a:p>
              <a:r>
                <a:rPr lang="en-US" altLang="zh-CN" sz="2000" dirty="0">
                  <a:latin typeface="Arial" panose="020B0604020202020204" pitchFamily="34" charset="0"/>
                  <a:ea typeface="宋体" panose="02010600030101010101" pitchFamily="2" charset="-122"/>
                </a:rPr>
                <a:t>  1000</a:t>
              </a:r>
            </a:p>
          </p:txBody>
        </p:sp>
      </p:grpSp>
      <p:sp>
        <p:nvSpPr>
          <p:cNvPr id="110" name="Text Box 54"/>
          <p:cNvSpPr txBox="1"/>
          <p:nvPr/>
        </p:nvSpPr>
        <p:spPr>
          <a:xfrm>
            <a:off x="4928834" y="5744647"/>
            <a:ext cx="1101725" cy="365125"/>
          </a:xfrm>
          <a:prstGeom prst="rect">
            <a:avLst/>
          </a:prstGeom>
          <a:solidFill>
            <a:schemeClr val="bg1"/>
          </a:solidFill>
          <a:ln w="9525">
            <a:noFill/>
          </a:ln>
        </p:spPr>
        <p:txBody>
          <a:bodyPr anchor="t" anchorCtr="0">
            <a:spAutoFit/>
          </a:bodyPr>
          <a:lstStyle/>
          <a:p>
            <a:r>
              <a:rPr lang="zh-CN" altLang="en-US" dirty="0">
                <a:latin typeface="Arial" panose="020B0604020202020204" pitchFamily="34" charset="0"/>
                <a:ea typeface="宋体" panose="02010600030101010101" pitchFamily="2" charset="-122"/>
              </a:rPr>
              <a:t>338.86</a:t>
            </a:r>
          </a:p>
        </p:txBody>
      </p:sp>
      <p:graphicFrame>
        <p:nvGraphicFramePr>
          <p:cNvPr id="111" name="Object 3"/>
          <p:cNvGraphicFramePr>
            <a:graphicFrameLocks noChangeAspect="1"/>
          </p:cNvGraphicFramePr>
          <p:nvPr>
            <p:extLst>
              <p:ext uri="{D42A27DB-BD31-4B8C-83A1-F6EECF244321}">
                <p14:modId xmlns:p14="http://schemas.microsoft.com/office/powerpoint/2010/main" val="324996546"/>
              </p:ext>
            </p:extLst>
          </p:nvPr>
        </p:nvGraphicFramePr>
        <p:xfrm>
          <a:off x="5792434" y="5735122"/>
          <a:ext cx="2665412" cy="511175"/>
        </p:xfrm>
        <a:graphic>
          <a:graphicData uri="http://schemas.openxmlformats.org/presentationml/2006/ole">
            <mc:AlternateContent xmlns:mc="http://schemas.openxmlformats.org/markup-compatibility/2006">
              <mc:Choice xmlns:v="urn:schemas-microsoft-com:vml" Requires="v">
                <p:oleObj r:id="rId6" imgW="1790700" imgH="393700" progId="Equation.3">
                  <p:embed/>
                </p:oleObj>
              </mc:Choice>
              <mc:Fallback>
                <p:oleObj r:id="rId6" imgW="1790700" imgH="393700" progId="Equation.3">
                  <p:embed/>
                  <p:pic>
                    <p:nvPicPr>
                      <p:cNvPr id="0" name=""/>
                      <p:cNvPicPr/>
                      <p:nvPr/>
                    </p:nvPicPr>
                    <p:blipFill>
                      <a:blip r:embed="rId7"/>
                      <a:stretch>
                        <a:fillRect/>
                      </a:stretch>
                    </p:blipFill>
                    <p:spPr>
                      <a:xfrm>
                        <a:off x="5792434" y="5735122"/>
                        <a:ext cx="2665412" cy="511175"/>
                      </a:xfrm>
                      <a:prstGeom prst="rect">
                        <a:avLst/>
                      </a:prstGeom>
                      <a:noFill/>
                      <a:ln w="38100">
                        <a:noFill/>
                        <a:miter/>
                      </a:ln>
                    </p:spPr>
                  </p:pic>
                </p:oleObj>
              </mc:Fallback>
            </mc:AlternateContent>
          </a:graphicData>
        </a:graphic>
      </p:graphicFrame>
      <p:sp>
        <p:nvSpPr>
          <p:cNvPr id="112" name="Text Box 56"/>
          <p:cNvSpPr txBox="1"/>
          <p:nvPr/>
        </p:nvSpPr>
        <p:spPr>
          <a:xfrm>
            <a:off x="8384821" y="5735122"/>
            <a:ext cx="1101725" cy="365125"/>
          </a:xfrm>
          <a:prstGeom prst="rect">
            <a:avLst/>
          </a:prstGeom>
          <a:solidFill>
            <a:schemeClr val="bg1"/>
          </a:solidFill>
          <a:ln w="9525">
            <a:noFill/>
          </a:ln>
        </p:spPr>
        <p:txBody>
          <a:bodyPr anchor="t" anchorCtr="0">
            <a:spAutoFit/>
          </a:bodyPr>
          <a:lstStyle/>
          <a:p>
            <a:r>
              <a:rPr lang="zh-CN" altLang="en-US" dirty="0">
                <a:latin typeface="Arial" panose="020B0604020202020204" pitchFamily="34" charset="0"/>
                <a:ea typeface="宋体" panose="02010600030101010101" pitchFamily="2" charset="-122"/>
              </a:rPr>
              <a:t>1338.86</a:t>
            </a:r>
          </a:p>
        </p:txBody>
      </p:sp>
    </p:spTree>
    <p:extLst>
      <p:ext uri="{BB962C8B-B14F-4D97-AF65-F5344CB8AC3E}">
        <p14:creationId xmlns:p14="http://schemas.microsoft.com/office/powerpoint/2010/main" val="247992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设备磨损、补偿与折旧</a:t>
            </a:r>
          </a:p>
        </p:txBody>
      </p:sp>
      <p:sp>
        <p:nvSpPr>
          <p:cNvPr id="12" name="Rectangle 5"/>
          <p:cNvSpPr txBox="1">
            <a:spLocks noChangeArrowheads="1"/>
          </p:cNvSpPr>
          <p:nvPr/>
        </p:nvSpPr>
        <p:spPr bwMode="auto">
          <a:xfrm>
            <a:off x="931881" y="1886537"/>
            <a:ext cx="683292" cy="1428750"/>
          </a:xfrm>
          <a:prstGeom prst="rect">
            <a:avLst/>
          </a:prstGeom>
          <a:noFill/>
          <a:ln w="9525">
            <a:noFill/>
            <a:miter lim="800000"/>
          </a:ln>
          <a:effectLst/>
        </p:spPr>
        <p:txBody>
          <a:bodyPr/>
          <a:lstStyle/>
          <a:p>
            <a:pPr algn="just">
              <a:lnSpc>
                <a:spcPct val="120000"/>
              </a:lnSpc>
              <a:defRPr/>
            </a:pPr>
            <a:r>
              <a:rPr lang="zh-CN" altLang="en-US" sz="2400" b="1" dirty="0">
                <a:solidFill>
                  <a:srgbClr val="FF0000"/>
                </a:solidFill>
                <a:latin typeface="微软雅黑" panose="020B0503020204020204" pitchFamily="34" charset="-122"/>
                <a:ea typeface="微软雅黑" panose="020B0503020204020204" pitchFamily="34" charset="-122"/>
              </a:rPr>
              <a:t>三种折旧方法比较</a:t>
            </a:r>
            <a:endParaRPr kumimoji="0" lang="zh-CN" altLang="en-US" sz="2400" kern="1200" cap="none" spc="0" normalizeH="0" baseline="0" noProof="0" dirty="0">
              <a:solidFill>
                <a:srgbClr val="0070C0"/>
              </a:solidFill>
              <a:latin typeface="微软雅黑" panose="020B0503020204020204" pitchFamily="34" charset="-122"/>
              <a:ea typeface="微软雅黑" panose="020B0503020204020204" pitchFamily="34" charset="-122"/>
            </a:endParaRPr>
          </a:p>
        </p:txBody>
      </p:sp>
      <p:grpSp>
        <p:nvGrpSpPr>
          <p:cNvPr id="52" name="组合 49"/>
          <p:cNvGrpSpPr/>
          <p:nvPr/>
        </p:nvGrpSpPr>
        <p:grpSpPr>
          <a:xfrm>
            <a:off x="2308063" y="1434100"/>
            <a:ext cx="7775575" cy="5113338"/>
            <a:chOff x="900113" y="1484313"/>
            <a:chExt cx="7775575" cy="5113337"/>
          </a:xfrm>
        </p:grpSpPr>
        <p:sp>
          <p:nvSpPr>
            <p:cNvPr id="53" name="Rectangle 6"/>
            <p:cNvSpPr/>
            <p:nvPr/>
          </p:nvSpPr>
          <p:spPr>
            <a:xfrm>
              <a:off x="900113" y="1844675"/>
              <a:ext cx="642937" cy="358775"/>
            </a:xfrm>
            <a:prstGeom prst="rect">
              <a:avLst/>
            </a:prstGeom>
            <a:noFill/>
            <a:ln w="9525">
              <a:noFill/>
            </a:ln>
          </p:spPr>
          <p:txBody>
            <a:bodyPr anchor="b" anchorCtr="0"/>
            <a:lstStyle/>
            <a:p>
              <a:pPr algn="just"/>
              <a:r>
                <a:rPr lang="en-US" altLang="zh-CN" sz="2000" dirty="0">
                  <a:latin typeface="Times New Roman" panose="02020603050405020304" pitchFamily="18" charset="0"/>
                  <a:ea typeface="宋体" panose="02010600030101010101" pitchFamily="2" charset="-122"/>
                </a:rPr>
                <a:t> </a:t>
              </a:r>
            </a:p>
            <a:p>
              <a:pPr algn="just" eaLnBrk="0" hangingPunct="0"/>
              <a:endParaRPr lang="en-US" altLang="zh-CN" sz="2000" dirty="0">
                <a:latin typeface="Times New Roman" panose="02020603050405020304" pitchFamily="18" charset="0"/>
                <a:ea typeface="宋体" panose="02010600030101010101" pitchFamily="2" charset="-122"/>
              </a:endParaRPr>
            </a:p>
          </p:txBody>
        </p:sp>
        <p:sp>
          <p:nvSpPr>
            <p:cNvPr id="54" name="Rectangle 7"/>
            <p:cNvSpPr/>
            <p:nvPr/>
          </p:nvSpPr>
          <p:spPr>
            <a:xfrm>
              <a:off x="1543050" y="1844675"/>
              <a:ext cx="2355850" cy="358775"/>
            </a:xfrm>
            <a:prstGeom prst="rect">
              <a:avLst/>
            </a:prstGeom>
            <a:noFill/>
            <a:ln w="9525">
              <a:noFill/>
            </a:ln>
          </p:spPr>
          <p:txBody>
            <a:bodyPr anchor="b" anchorCtr="0"/>
            <a:lstStyle/>
            <a:p>
              <a:pPr algn="ctr" eaLnBrk="0" hangingPunct="0"/>
              <a:r>
                <a:rPr lang="zh-CN" altLang="en-US" sz="2000" b="1" dirty="0">
                  <a:solidFill>
                    <a:srgbClr val="FF0000"/>
                  </a:solidFill>
                  <a:latin typeface="Times New Roman" panose="02020603050405020304" pitchFamily="18" charset="0"/>
                  <a:ea typeface="宋体" panose="02010600030101010101" pitchFamily="2" charset="-122"/>
                </a:rPr>
                <a:t>年数和法</a:t>
              </a:r>
            </a:p>
            <a:p>
              <a:pPr eaLnBrk="0" hangingPunct="0"/>
              <a:endParaRPr lang="en-US" altLang="zh-CN" sz="2000" dirty="0">
                <a:latin typeface="Times New Roman" panose="02020603050405020304" pitchFamily="18" charset="0"/>
                <a:ea typeface="宋体" panose="02010600030101010101" pitchFamily="2" charset="-122"/>
              </a:endParaRPr>
            </a:p>
          </p:txBody>
        </p:sp>
        <p:sp>
          <p:nvSpPr>
            <p:cNvPr id="55" name="Rectangle 8"/>
            <p:cNvSpPr/>
            <p:nvPr/>
          </p:nvSpPr>
          <p:spPr>
            <a:xfrm>
              <a:off x="3898900" y="1844675"/>
              <a:ext cx="2243138" cy="358775"/>
            </a:xfrm>
            <a:prstGeom prst="rect">
              <a:avLst/>
            </a:prstGeom>
            <a:noFill/>
            <a:ln w="9525">
              <a:noFill/>
            </a:ln>
          </p:spPr>
          <p:txBody>
            <a:bodyPr anchor="b" anchorCtr="0"/>
            <a:lstStyle/>
            <a:p>
              <a:pPr algn="ctr"/>
              <a:r>
                <a:rPr lang="zh-CN" altLang="en-US" sz="2000" b="1" dirty="0">
                  <a:solidFill>
                    <a:srgbClr val="FF0000"/>
                  </a:solidFill>
                  <a:latin typeface="Times New Roman" panose="02020603050405020304" pitchFamily="18" charset="0"/>
                  <a:ea typeface="宋体" panose="02010600030101010101" pitchFamily="2" charset="-122"/>
                </a:rPr>
                <a:t>直线法</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56" name="Rectangle 9"/>
            <p:cNvSpPr/>
            <p:nvPr/>
          </p:nvSpPr>
          <p:spPr>
            <a:xfrm>
              <a:off x="6142038" y="1844675"/>
              <a:ext cx="2468562" cy="358775"/>
            </a:xfrm>
            <a:prstGeom prst="rect">
              <a:avLst/>
            </a:prstGeom>
            <a:noFill/>
            <a:ln w="9525">
              <a:noFill/>
            </a:ln>
          </p:spPr>
          <p:txBody>
            <a:bodyPr anchor="b" anchorCtr="0"/>
            <a:lstStyle/>
            <a:p>
              <a:pPr algn="ctr"/>
              <a:r>
                <a:rPr lang="zh-CN" altLang="en-US" sz="2000" b="1" dirty="0">
                  <a:solidFill>
                    <a:srgbClr val="FF0000"/>
                  </a:solidFill>
                  <a:latin typeface="Times New Roman" panose="02020603050405020304" pitchFamily="18" charset="0"/>
                  <a:ea typeface="宋体" panose="02010600030101010101" pitchFamily="2" charset="-122"/>
                </a:rPr>
                <a:t>双倍余额递减法</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57" name="Rectangle 10"/>
            <p:cNvSpPr/>
            <p:nvPr/>
          </p:nvSpPr>
          <p:spPr>
            <a:xfrm>
              <a:off x="900113" y="2203450"/>
              <a:ext cx="642937" cy="447675"/>
            </a:xfrm>
            <a:prstGeom prst="rect">
              <a:avLst/>
            </a:prstGeom>
            <a:noFill/>
            <a:ln w="9525">
              <a:noFill/>
            </a:ln>
          </p:spPr>
          <p:txBody>
            <a:bodyPr anchor="b" anchorCtr="0"/>
            <a:lstStyle/>
            <a:p>
              <a:pPr algn="just"/>
              <a:r>
                <a:rPr lang="zh-CN" altLang="en-US" sz="2000" dirty="0">
                  <a:latin typeface="Times New Roman" panose="02020603050405020304" pitchFamily="18" charset="0"/>
                  <a:ea typeface="宋体" panose="02010600030101010101" pitchFamily="2" charset="-122"/>
                </a:rPr>
                <a:t>年度</a:t>
              </a:r>
            </a:p>
            <a:p>
              <a:pPr algn="just" eaLnBrk="0" hangingPunct="0"/>
              <a:endParaRPr lang="en-US" altLang="zh-CN" sz="2000" dirty="0">
                <a:latin typeface="Times New Roman" panose="02020603050405020304" pitchFamily="18" charset="0"/>
                <a:ea typeface="宋体" panose="02010600030101010101" pitchFamily="2" charset="-122"/>
              </a:endParaRPr>
            </a:p>
          </p:txBody>
        </p:sp>
        <p:sp>
          <p:nvSpPr>
            <p:cNvPr id="58" name="Rectangle 11"/>
            <p:cNvSpPr/>
            <p:nvPr/>
          </p:nvSpPr>
          <p:spPr>
            <a:xfrm>
              <a:off x="1543050" y="2203450"/>
              <a:ext cx="1284288" cy="447675"/>
            </a:xfrm>
            <a:prstGeom prst="rect">
              <a:avLst/>
            </a:prstGeom>
            <a:noFill/>
            <a:ln w="9525">
              <a:noFill/>
            </a:ln>
          </p:spPr>
          <p:txBody>
            <a:bodyPr anchor="b" anchorCtr="0"/>
            <a:lstStyle/>
            <a:p>
              <a:pPr algn="ctr"/>
              <a:r>
                <a:rPr lang="zh-CN" altLang="en-US" sz="2000" dirty="0">
                  <a:latin typeface="Times New Roman" panose="02020603050405020304" pitchFamily="18" charset="0"/>
                  <a:ea typeface="宋体" panose="02010600030101010101" pitchFamily="2" charset="-122"/>
                </a:rPr>
                <a:t>折旧额</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59" name="Rectangle 12"/>
            <p:cNvSpPr/>
            <p:nvPr/>
          </p:nvSpPr>
          <p:spPr>
            <a:xfrm>
              <a:off x="2827338" y="2203450"/>
              <a:ext cx="1071562" cy="447675"/>
            </a:xfrm>
            <a:prstGeom prst="rect">
              <a:avLst/>
            </a:prstGeom>
            <a:noFill/>
            <a:ln w="9525">
              <a:noFill/>
            </a:ln>
          </p:spPr>
          <p:txBody>
            <a:bodyPr anchor="b" anchorCtr="0"/>
            <a:lstStyle/>
            <a:p>
              <a:pPr algn="ctr"/>
              <a:r>
                <a:rPr lang="zh-CN" altLang="en-US" sz="2000" dirty="0">
                  <a:latin typeface="Times New Roman" panose="02020603050405020304" pitchFamily="18" charset="0"/>
                  <a:ea typeface="宋体" panose="02010600030101010101" pitchFamily="2" charset="-122"/>
                </a:rPr>
                <a:t>净值</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60" name="Rectangle 13"/>
            <p:cNvSpPr/>
            <p:nvPr/>
          </p:nvSpPr>
          <p:spPr>
            <a:xfrm>
              <a:off x="3898900" y="2203450"/>
              <a:ext cx="1069975" cy="447675"/>
            </a:xfrm>
            <a:prstGeom prst="rect">
              <a:avLst/>
            </a:prstGeom>
            <a:noFill/>
            <a:ln w="9525">
              <a:noFill/>
            </a:ln>
          </p:spPr>
          <p:txBody>
            <a:bodyPr anchor="b" anchorCtr="0"/>
            <a:lstStyle/>
            <a:p>
              <a:pPr algn="ctr"/>
              <a:r>
                <a:rPr lang="zh-CN" altLang="en-US" sz="2000" dirty="0">
                  <a:latin typeface="Times New Roman" panose="02020603050405020304" pitchFamily="18" charset="0"/>
                  <a:ea typeface="宋体" panose="02010600030101010101" pitchFamily="2" charset="-122"/>
                </a:rPr>
                <a:t>折旧额</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61" name="Rectangle 14"/>
            <p:cNvSpPr/>
            <p:nvPr/>
          </p:nvSpPr>
          <p:spPr>
            <a:xfrm>
              <a:off x="4968875" y="2203450"/>
              <a:ext cx="1173163" cy="447675"/>
            </a:xfrm>
            <a:prstGeom prst="rect">
              <a:avLst/>
            </a:prstGeom>
            <a:noFill/>
            <a:ln w="9525">
              <a:noFill/>
            </a:ln>
          </p:spPr>
          <p:txBody>
            <a:bodyPr anchor="b" anchorCtr="0"/>
            <a:lstStyle/>
            <a:p>
              <a:pPr algn="ctr"/>
              <a:r>
                <a:rPr lang="zh-CN" altLang="en-US" sz="2000" dirty="0">
                  <a:latin typeface="Times New Roman" panose="02020603050405020304" pitchFamily="18" charset="0"/>
                  <a:ea typeface="宋体" panose="02010600030101010101" pitchFamily="2" charset="-122"/>
                </a:rPr>
                <a:t>净值</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62" name="Rectangle 15"/>
            <p:cNvSpPr/>
            <p:nvPr/>
          </p:nvSpPr>
          <p:spPr>
            <a:xfrm>
              <a:off x="6142038" y="2203450"/>
              <a:ext cx="1397000" cy="447675"/>
            </a:xfrm>
            <a:prstGeom prst="rect">
              <a:avLst/>
            </a:prstGeom>
            <a:noFill/>
            <a:ln w="9525">
              <a:noFill/>
            </a:ln>
          </p:spPr>
          <p:txBody>
            <a:bodyPr anchor="b" anchorCtr="0"/>
            <a:lstStyle/>
            <a:p>
              <a:pPr algn="ctr"/>
              <a:r>
                <a:rPr lang="zh-CN" altLang="en-US" sz="2000" dirty="0">
                  <a:latin typeface="Times New Roman" panose="02020603050405020304" pitchFamily="18" charset="0"/>
                  <a:ea typeface="宋体" panose="02010600030101010101" pitchFamily="2" charset="-122"/>
                </a:rPr>
                <a:t>折旧额</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63" name="Rectangle 16"/>
            <p:cNvSpPr/>
            <p:nvPr/>
          </p:nvSpPr>
          <p:spPr>
            <a:xfrm>
              <a:off x="7539038" y="2203450"/>
              <a:ext cx="1071562" cy="447675"/>
            </a:xfrm>
            <a:prstGeom prst="rect">
              <a:avLst/>
            </a:prstGeom>
            <a:noFill/>
            <a:ln w="9525">
              <a:noFill/>
            </a:ln>
          </p:spPr>
          <p:txBody>
            <a:bodyPr anchor="b" anchorCtr="0"/>
            <a:lstStyle/>
            <a:p>
              <a:pPr algn="ctr"/>
              <a:r>
                <a:rPr lang="zh-CN" altLang="en-US" sz="2000" dirty="0">
                  <a:latin typeface="Times New Roman" panose="02020603050405020304" pitchFamily="18" charset="0"/>
                  <a:ea typeface="宋体" panose="02010600030101010101" pitchFamily="2" charset="-122"/>
                </a:rPr>
                <a:t>净值</a:t>
              </a:r>
            </a:p>
            <a:p>
              <a:pPr algn="ctr" eaLnBrk="0" hangingPunct="0"/>
              <a:endParaRPr lang="en-US" altLang="zh-CN" sz="2000" dirty="0">
                <a:latin typeface="Times New Roman" panose="02020603050405020304" pitchFamily="18" charset="0"/>
                <a:ea typeface="宋体" panose="02010600030101010101" pitchFamily="2" charset="-122"/>
              </a:endParaRPr>
            </a:p>
          </p:txBody>
        </p:sp>
        <p:sp>
          <p:nvSpPr>
            <p:cNvPr id="64" name="Rectangle 17"/>
            <p:cNvSpPr/>
            <p:nvPr/>
          </p:nvSpPr>
          <p:spPr>
            <a:xfrm>
              <a:off x="900113" y="2651125"/>
              <a:ext cx="642937"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65" name="Rectangle 18"/>
            <p:cNvSpPr/>
            <p:nvPr/>
          </p:nvSpPr>
          <p:spPr>
            <a:xfrm>
              <a:off x="1543050" y="2651125"/>
              <a:ext cx="1284288" cy="358775"/>
            </a:xfrm>
            <a:prstGeom prst="rect">
              <a:avLst/>
            </a:prstGeom>
            <a:noFill/>
            <a:ln w="9525">
              <a:noFill/>
            </a:ln>
          </p:spPr>
          <p:txBody>
            <a:bodyPr anchor="b" anchorCtr="0"/>
            <a:lstStyle/>
            <a:p>
              <a:pPr algn="just"/>
              <a:r>
                <a:rPr lang="en-US" altLang="zh-CN" sz="2000" dirty="0">
                  <a:latin typeface="Times New Roman" panose="02020603050405020304" pitchFamily="18" charset="0"/>
                  <a:ea typeface="宋体" panose="02010600030101010101" pitchFamily="2" charset="-122"/>
                </a:rPr>
                <a:t> </a:t>
              </a:r>
            </a:p>
            <a:p>
              <a:pPr algn="just" eaLnBrk="0" hangingPunct="0"/>
              <a:endParaRPr lang="en-US" altLang="zh-CN" sz="2000" dirty="0">
                <a:latin typeface="Times New Roman" panose="02020603050405020304" pitchFamily="18" charset="0"/>
                <a:ea typeface="宋体" panose="02010600030101010101" pitchFamily="2" charset="-122"/>
              </a:endParaRPr>
            </a:p>
          </p:txBody>
        </p:sp>
        <p:sp>
          <p:nvSpPr>
            <p:cNvPr id="66" name="Rectangle 19"/>
            <p:cNvSpPr/>
            <p:nvPr/>
          </p:nvSpPr>
          <p:spPr>
            <a:xfrm>
              <a:off x="2827338" y="2651125"/>
              <a:ext cx="1071562"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10000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67" name="Rectangle 20"/>
            <p:cNvSpPr/>
            <p:nvPr/>
          </p:nvSpPr>
          <p:spPr>
            <a:xfrm>
              <a:off x="3898900" y="2651125"/>
              <a:ext cx="1069975" cy="358775"/>
            </a:xfrm>
            <a:prstGeom prst="rect">
              <a:avLst/>
            </a:prstGeom>
            <a:noFill/>
            <a:ln w="9525">
              <a:noFill/>
            </a:ln>
          </p:spPr>
          <p:txBody>
            <a:bodyPr anchor="b" anchorCtr="0"/>
            <a:lstStyle/>
            <a:p>
              <a:pPr algn="just"/>
              <a:r>
                <a:rPr lang="en-US" altLang="zh-CN" sz="2000" dirty="0">
                  <a:latin typeface="Times New Roman" panose="02020603050405020304" pitchFamily="18" charset="0"/>
                  <a:ea typeface="宋体" panose="02010600030101010101" pitchFamily="2" charset="-122"/>
                </a:rPr>
                <a:t> </a:t>
              </a:r>
            </a:p>
            <a:p>
              <a:pPr algn="just" eaLnBrk="0" hangingPunct="0"/>
              <a:endParaRPr lang="en-US" altLang="zh-CN" sz="2000" dirty="0">
                <a:latin typeface="Times New Roman" panose="02020603050405020304" pitchFamily="18" charset="0"/>
                <a:ea typeface="宋体" panose="02010600030101010101" pitchFamily="2" charset="-122"/>
              </a:endParaRPr>
            </a:p>
          </p:txBody>
        </p:sp>
        <p:sp>
          <p:nvSpPr>
            <p:cNvPr id="113" name="Rectangle 21"/>
            <p:cNvSpPr/>
            <p:nvPr/>
          </p:nvSpPr>
          <p:spPr>
            <a:xfrm>
              <a:off x="4968875" y="2651125"/>
              <a:ext cx="1173163"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10000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14" name="Rectangle 22"/>
            <p:cNvSpPr/>
            <p:nvPr/>
          </p:nvSpPr>
          <p:spPr>
            <a:xfrm>
              <a:off x="6142038" y="2651125"/>
              <a:ext cx="1397000" cy="358775"/>
            </a:xfrm>
            <a:prstGeom prst="rect">
              <a:avLst/>
            </a:prstGeom>
            <a:noFill/>
            <a:ln w="9525">
              <a:noFill/>
            </a:ln>
          </p:spPr>
          <p:txBody>
            <a:bodyPr anchor="b" anchorCtr="0"/>
            <a:lstStyle/>
            <a:p>
              <a:pPr algn="just"/>
              <a:r>
                <a:rPr lang="en-US" altLang="zh-CN" sz="2000" dirty="0">
                  <a:latin typeface="Times New Roman" panose="02020603050405020304" pitchFamily="18" charset="0"/>
                  <a:ea typeface="宋体" panose="02010600030101010101" pitchFamily="2" charset="-122"/>
                </a:rPr>
                <a:t> </a:t>
              </a:r>
            </a:p>
            <a:p>
              <a:pPr algn="just" eaLnBrk="0" hangingPunct="0"/>
              <a:endParaRPr lang="en-US" altLang="zh-CN" sz="2000" dirty="0">
                <a:latin typeface="Times New Roman" panose="02020603050405020304" pitchFamily="18" charset="0"/>
                <a:ea typeface="宋体" panose="02010600030101010101" pitchFamily="2" charset="-122"/>
              </a:endParaRPr>
            </a:p>
          </p:txBody>
        </p:sp>
        <p:sp>
          <p:nvSpPr>
            <p:cNvPr id="115" name="Rectangle 23"/>
            <p:cNvSpPr/>
            <p:nvPr/>
          </p:nvSpPr>
          <p:spPr>
            <a:xfrm>
              <a:off x="7539038" y="2651125"/>
              <a:ext cx="1071562"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10000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16" name="Rectangle 24"/>
            <p:cNvSpPr/>
            <p:nvPr/>
          </p:nvSpPr>
          <p:spPr>
            <a:xfrm>
              <a:off x="900113" y="3009900"/>
              <a:ext cx="642937"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17" name="Rectangle 25"/>
            <p:cNvSpPr/>
            <p:nvPr/>
          </p:nvSpPr>
          <p:spPr>
            <a:xfrm>
              <a:off x="1543050" y="3009900"/>
              <a:ext cx="1284288"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1636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18" name="Rectangle 26"/>
            <p:cNvSpPr/>
            <p:nvPr/>
          </p:nvSpPr>
          <p:spPr>
            <a:xfrm>
              <a:off x="2827338" y="3009900"/>
              <a:ext cx="1071562"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8364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19" name="Rectangle 27"/>
            <p:cNvSpPr/>
            <p:nvPr/>
          </p:nvSpPr>
          <p:spPr>
            <a:xfrm>
              <a:off x="3898900" y="3009900"/>
              <a:ext cx="1069975"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900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20" name="Rectangle 28"/>
            <p:cNvSpPr/>
            <p:nvPr/>
          </p:nvSpPr>
          <p:spPr>
            <a:xfrm>
              <a:off x="4968875" y="3009900"/>
              <a:ext cx="1173163"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9100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21" name="Rectangle 29"/>
            <p:cNvSpPr/>
            <p:nvPr/>
          </p:nvSpPr>
          <p:spPr>
            <a:xfrm>
              <a:off x="6142038" y="3009900"/>
              <a:ext cx="1397000"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2000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22" name="Rectangle 30"/>
            <p:cNvSpPr/>
            <p:nvPr/>
          </p:nvSpPr>
          <p:spPr>
            <a:xfrm>
              <a:off x="7539038" y="3009900"/>
              <a:ext cx="1071562"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8000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23" name="Rectangle 31"/>
            <p:cNvSpPr/>
            <p:nvPr/>
          </p:nvSpPr>
          <p:spPr>
            <a:xfrm>
              <a:off x="900113" y="3368675"/>
              <a:ext cx="642937"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2</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24" name="Rectangle 32"/>
            <p:cNvSpPr/>
            <p:nvPr/>
          </p:nvSpPr>
          <p:spPr>
            <a:xfrm>
              <a:off x="1543050" y="3368675"/>
              <a:ext cx="1284288"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1473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25" name="Rectangle 33"/>
            <p:cNvSpPr/>
            <p:nvPr/>
          </p:nvSpPr>
          <p:spPr>
            <a:xfrm>
              <a:off x="2827338" y="3368675"/>
              <a:ext cx="1071562"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6891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26" name="Rectangle 34"/>
            <p:cNvSpPr/>
            <p:nvPr/>
          </p:nvSpPr>
          <p:spPr>
            <a:xfrm>
              <a:off x="3898900" y="3368675"/>
              <a:ext cx="1069975"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900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27" name="Rectangle 35"/>
            <p:cNvSpPr/>
            <p:nvPr/>
          </p:nvSpPr>
          <p:spPr>
            <a:xfrm>
              <a:off x="4968875" y="3368675"/>
              <a:ext cx="1173163"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8200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28" name="Rectangle 36"/>
            <p:cNvSpPr/>
            <p:nvPr/>
          </p:nvSpPr>
          <p:spPr>
            <a:xfrm>
              <a:off x="6142038" y="3368675"/>
              <a:ext cx="1397000"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1600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29" name="Rectangle 37"/>
            <p:cNvSpPr/>
            <p:nvPr/>
          </p:nvSpPr>
          <p:spPr>
            <a:xfrm>
              <a:off x="7539038" y="3368675"/>
              <a:ext cx="1071562"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6400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30" name="Rectangle 38"/>
            <p:cNvSpPr/>
            <p:nvPr/>
          </p:nvSpPr>
          <p:spPr>
            <a:xfrm>
              <a:off x="900113" y="3727450"/>
              <a:ext cx="642937"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3</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31" name="Rectangle 39"/>
            <p:cNvSpPr/>
            <p:nvPr/>
          </p:nvSpPr>
          <p:spPr>
            <a:xfrm>
              <a:off x="1543050" y="3727450"/>
              <a:ext cx="1284288"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1309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32" name="Rectangle 40"/>
            <p:cNvSpPr/>
            <p:nvPr/>
          </p:nvSpPr>
          <p:spPr>
            <a:xfrm>
              <a:off x="2827338" y="3727450"/>
              <a:ext cx="1071562"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5582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33" name="Rectangle 41"/>
            <p:cNvSpPr/>
            <p:nvPr/>
          </p:nvSpPr>
          <p:spPr>
            <a:xfrm>
              <a:off x="3898900" y="3727450"/>
              <a:ext cx="1069975"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900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34" name="Rectangle 42"/>
            <p:cNvSpPr/>
            <p:nvPr/>
          </p:nvSpPr>
          <p:spPr>
            <a:xfrm>
              <a:off x="4968875" y="3727450"/>
              <a:ext cx="1173163"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7300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35" name="Rectangle 43"/>
            <p:cNvSpPr/>
            <p:nvPr/>
          </p:nvSpPr>
          <p:spPr>
            <a:xfrm>
              <a:off x="6142038" y="3727450"/>
              <a:ext cx="1397000"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1280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36" name="Rectangle 44"/>
            <p:cNvSpPr/>
            <p:nvPr/>
          </p:nvSpPr>
          <p:spPr>
            <a:xfrm>
              <a:off x="7539038" y="3727450"/>
              <a:ext cx="1071562"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5120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37" name="Rectangle 45"/>
            <p:cNvSpPr/>
            <p:nvPr/>
          </p:nvSpPr>
          <p:spPr>
            <a:xfrm>
              <a:off x="900113" y="4086225"/>
              <a:ext cx="642937"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4</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38" name="Rectangle 46"/>
            <p:cNvSpPr/>
            <p:nvPr/>
          </p:nvSpPr>
          <p:spPr>
            <a:xfrm>
              <a:off x="1543050" y="4086225"/>
              <a:ext cx="1284288"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1145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39" name="Rectangle 47"/>
            <p:cNvSpPr/>
            <p:nvPr/>
          </p:nvSpPr>
          <p:spPr>
            <a:xfrm>
              <a:off x="2827338" y="4086225"/>
              <a:ext cx="1071562"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4436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40" name="Rectangle 48"/>
            <p:cNvSpPr/>
            <p:nvPr/>
          </p:nvSpPr>
          <p:spPr>
            <a:xfrm>
              <a:off x="3898900" y="4086225"/>
              <a:ext cx="1069975"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900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41" name="Rectangle 49"/>
            <p:cNvSpPr/>
            <p:nvPr/>
          </p:nvSpPr>
          <p:spPr>
            <a:xfrm>
              <a:off x="4968875" y="4086225"/>
              <a:ext cx="1173163"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6400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42" name="Rectangle 50"/>
            <p:cNvSpPr/>
            <p:nvPr/>
          </p:nvSpPr>
          <p:spPr>
            <a:xfrm>
              <a:off x="6142038" y="4086225"/>
              <a:ext cx="1397000"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1024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43" name="Rectangle 51"/>
            <p:cNvSpPr/>
            <p:nvPr/>
          </p:nvSpPr>
          <p:spPr>
            <a:xfrm>
              <a:off x="7539038" y="4086225"/>
              <a:ext cx="1071562"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4096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44" name="Rectangle 52"/>
            <p:cNvSpPr/>
            <p:nvPr/>
          </p:nvSpPr>
          <p:spPr>
            <a:xfrm>
              <a:off x="900113" y="4445000"/>
              <a:ext cx="642937"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5</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45" name="Rectangle 53"/>
            <p:cNvSpPr/>
            <p:nvPr/>
          </p:nvSpPr>
          <p:spPr>
            <a:xfrm>
              <a:off x="1543050" y="4445000"/>
              <a:ext cx="1284288"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982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46" name="Rectangle 54"/>
            <p:cNvSpPr/>
            <p:nvPr/>
          </p:nvSpPr>
          <p:spPr>
            <a:xfrm>
              <a:off x="2827338" y="4445000"/>
              <a:ext cx="1071562"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3455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47" name="Rectangle 55"/>
            <p:cNvSpPr/>
            <p:nvPr/>
          </p:nvSpPr>
          <p:spPr>
            <a:xfrm>
              <a:off x="3898900" y="4445000"/>
              <a:ext cx="1069975"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900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48" name="Rectangle 56"/>
            <p:cNvSpPr/>
            <p:nvPr/>
          </p:nvSpPr>
          <p:spPr>
            <a:xfrm>
              <a:off x="4968875" y="4445000"/>
              <a:ext cx="1173163"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5500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49" name="Rectangle 57"/>
            <p:cNvSpPr/>
            <p:nvPr/>
          </p:nvSpPr>
          <p:spPr>
            <a:xfrm>
              <a:off x="6142038" y="4445000"/>
              <a:ext cx="1397000"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819.2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50" name="Rectangle 58"/>
            <p:cNvSpPr/>
            <p:nvPr/>
          </p:nvSpPr>
          <p:spPr>
            <a:xfrm>
              <a:off x="7539038" y="4445000"/>
              <a:ext cx="1071562"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3276.8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51" name="Rectangle 59"/>
            <p:cNvSpPr/>
            <p:nvPr/>
          </p:nvSpPr>
          <p:spPr>
            <a:xfrm>
              <a:off x="900113" y="4803775"/>
              <a:ext cx="642937"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6</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52" name="Rectangle 60"/>
            <p:cNvSpPr/>
            <p:nvPr/>
          </p:nvSpPr>
          <p:spPr>
            <a:xfrm>
              <a:off x="1543050" y="4803775"/>
              <a:ext cx="1284288"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818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53" name="Rectangle 61"/>
            <p:cNvSpPr/>
            <p:nvPr/>
          </p:nvSpPr>
          <p:spPr>
            <a:xfrm>
              <a:off x="2827338" y="4803775"/>
              <a:ext cx="1071562"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2636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54" name="Rectangle 62"/>
            <p:cNvSpPr/>
            <p:nvPr/>
          </p:nvSpPr>
          <p:spPr>
            <a:xfrm>
              <a:off x="3898900" y="4803775"/>
              <a:ext cx="1069975"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900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55" name="Rectangle 63"/>
            <p:cNvSpPr/>
            <p:nvPr/>
          </p:nvSpPr>
          <p:spPr>
            <a:xfrm>
              <a:off x="4968875" y="4803775"/>
              <a:ext cx="1173163"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4600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56" name="Rectangle 64"/>
            <p:cNvSpPr/>
            <p:nvPr/>
          </p:nvSpPr>
          <p:spPr>
            <a:xfrm>
              <a:off x="6142038" y="4803775"/>
              <a:ext cx="1397000"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655.4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57" name="Rectangle 65"/>
            <p:cNvSpPr/>
            <p:nvPr/>
          </p:nvSpPr>
          <p:spPr>
            <a:xfrm>
              <a:off x="7539038" y="4803775"/>
              <a:ext cx="1071562"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2621.4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58" name="Rectangle 66"/>
            <p:cNvSpPr/>
            <p:nvPr/>
          </p:nvSpPr>
          <p:spPr>
            <a:xfrm>
              <a:off x="900113" y="5162550"/>
              <a:ext cx="642937"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7</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59" name="Rectangle 67"/>
            <p:cNvSpPr/>
            <p:nvPr/>
          </p:nvSpPr>
          <p:spPr>
            <a:xfrm>
              <a:off x="1543050" y="5162550"/>
              <a:ext cx="1284288"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655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60" name="Rectangle 68"/>
            <p:cNvSpPr/>
            <p:nvPr/>
          </p:nvSpPr>
          <p:spPr>
            <a:xfrm>
              <a:off x="2827338" y="5162550"/>
              <a:ext cx="1071562"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1982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61" name="Rectangle 69"/>
            <p:cNvSpPr/>
            <p:nvPr/>
          </p:nvSpPr>
          <p:spPr>
            <a:xfrm>
              <a:off x="3898900" y="5162550"/>
              <a:ext cx="1069975"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900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62" name="Rectangle 70"/>
            <p:cNvSpPr/>
            <p:nvPr/>
          </p:nvSpPr>
          <p:spPr>
            <a:xfrm>
              <a:off x="4968875" y="5162550"/>
              <a:ext cx="1173163"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3700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63" name="Rectangle 71"/>
            <p:cNvSpPr/>
            <p:nvPr/>
          </p:nvSpPr>
          <p:spPr>
            <a:xfrm>
              <a:off x="6142038" y="5162550"/>
              <a:ext cx="1397000"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524.3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64" name="Rectangle 72"/>
            <p:cNvSpPr/>
            <p:nvPr/>
          </p:nvSpPr>
          <p:spPr>
            <a:xfrm>
              <a:off x="7539038" y="5162550"/>
              <a:ext cx="1071562"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2097.2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65" name="Rectangle 73"/>
            <p:cNvSpPr/>
            <p:nvPr/>
          </p:nvSpPr>
          <p:spPr>
            <a:xfrm>
              <a:off x="900113" y="5521325"/>
              <a:ext cx="642937"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8</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66" name="Rectangle 74"/>
            <p:cNvSpPr/>
            <p:nvPr/>
          </p:nvSpPr>
          <p:spPr>
            <a:xfrm>
              <a:off x="1543050" y="5521325"/>
              <a:ext cx="1284288"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491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67" name="Rectangle 75"/>
            <p:cNvSpPr/>
            <p:nvPr/>
          </p:nvSpPr>
          <p:spPr>
            <a:xfrm>
              <a:off x="2827338" y="5521325"/>
              <a:ext cx="1071562"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1491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68" name="Rectangle 76"/>
            <p:cNvSpPr/>
            <p:nvPr/>
          </p:nvSpPr>
          <p:spPr>
            <a:xfrm>
              <a:off x="3898900" y="5521325"/>
              <a:ext cx="1069975"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900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69" name="Rectangle 77"/>
            <p:cNvSpPr/>
            <p:nvPr/>
          </p:nvSpPr>
          <p:spPr>
            <a:xfrm>
              <a:off x="4968875" y="5521325"/>
              <a:ext cx="1173163"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2800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70" name="Rectangle 78"/>
            <p:cNvSpPr/>
            <p:nvPr/>
          </p:nvSpPr>
          <p:spPr>
            <a:xfrm>
              <a:off x="6142038" y="5521325"/>
              <a:ext cx="1397000"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419.4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71" name="Rectangle 79"/>
            <p:cNvSpPr/>
            <p:nvPr/>
          </p:nvSpPr>
          <p:spPr>
            <a:xfrm>
              <a:off x="7539038" y="5521325"/>
              <a:ext cx="1071562"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1677.8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72" name="Rectangle 80"/>
            <p:cNvSpPr/>
            <p:nvPr/>
          </p:nvSpPr>
          <p:spPr>
            <a:xfrm>
              <a:off x="900113" y="5880100"/>
              <a:ext cx="642937"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9</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73" name="Rectangle 81"/>
            <p:cNvSpPr/>
            <p:nvPr/>
          </p:nvSpPr>
          <p:spPr>
            <a:xfrm>
              <a:off x="1543050" y="5880100"/>
              <a:ext cx="1284288"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327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74" name="Rectangle 82"/>
            <p:cNvSpPr/>
            <p:nvPr/>
          </p:nvSpPr>
          <p:spPr>
            <a:xfrm>
              <a:off x="2827338" y="5880100"/>
              <a:ext cx="1071562"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1164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75" name="Rectangle 83"/>
            <p:cNvSpPr/>
            <p:nvPr/>
          </p:nvSpPr>
          <p:spPr>
            <a:xfrm>
              <a:off x="3898900" y="5880100"/>
              <a:ext cx="1069975"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900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76" name="Rectangle 84"/>
            <p:cNvSpPr/>
            <p:nvPr/>
          </p:nvSpPr>
          <p:spPr>
            <a:xfrm>
              <a:off x="4968875" y="5880100"/>
              <a:ext cx="1173163"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1900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77" name="Rectangle 85"/>
            <p:cNvSpPr/>
            <p:nvPr/>
          </p:nvSpPr>
          <p:spPr>
            <a:xfrm>
              <a:off x="6142038" y="5880100"/>
              <a:ext cx="1397000"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338.9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78" name="Rectangle 86"/>
            <p:cNvSpPr/>
            <p:nvPr/>
          </p:nvSpPr>
          <p:spPr>
            <a:xfrm>
              <a:off x="7539038" y="5880100"/>
              <a:ext cx="1071562"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1338.9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79" name="Rectangle 87"/>
            <p:cNvSpPr/>
            <p:nvPr/>
          </p:nvSpPr>
          <p:spPr>
            <a:xfrm>
              <a:off x="900113" y="6238875"/>
              <a:ext cx="642937"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80" name="Rectangle 88"/>
            <p:cNvSpPr/>
            <p:nvPr/>
          </p:nvSpPr>
          <p:spPr>
            <a:xfrm>
              <a:off x="1543050" y="6238875"/>
              <a:ext cx="1284288"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164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81" name="Rectangle 89"/>
            <p:cNvSpPr/>
            <p:nvPr/>
          </p:nvSpPr>
          <p:spPr>
            <a:xfrm>
              <a:off x="2827338" y="6238875"/>
              <a:ext cx="1071562"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1000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82" name="Rectangle 90"/>
            <p:cNvSpPr/>
            <p:nvPr/>
          </p:nvSpPr>
          <p:spPr>
            <a:xfrm>
              <a:off x="3898900" y="6238875"/>
              <a:ext cx="1069975"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900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83" name="Rectangle 91"/>
            <p:cNvSpPr/>
            <p:nvPr/>
          </p:nvSpPr>
          <p:spPr>
            <a:xfrm>
              <a:off x="4968875" y="6238875"/>
              <a:ext cx="1173163"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1000</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84" name="Rectangle 92"/>
            <p:cNvSpPr/>
            <p:nvPr/>
          </p:nvSpPr>
          <p:spPr>
            <a:xfrm>
              <a:off x="6142038" y="6238875"/>
              <a:ext cx="1397000"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338.9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85" name="Rectangle 93"/>
            <p:cNvSpPr/>
            <p:nvPr/>
          </p:nvSpPr>
          <p:spPr>
            <a:xfrm>
              <a:off x="7539038" y="6238875"/>
              <a:ext cx="1071562" cy="358775"/>
            </a:xfrm>
            <a:prstGeom prst="rect">
              <a:avLst/>
            </a:prstGeom>
            <a:noFill/>
            <a:ln w="9525">
              <a:noFill/>
            </a:ln>
          </p:spPr>
          <p:txBody>
            <a:bodyPr anchor="b" anchorCtr="0"/>
            <a:lstStyle/>
            <a:p>
              <a:pPr algn="r"/>
              <a:r>
                <a:rPr lang="en-US" altLang="zh-CN" sz="2000" dirty="0">
                  <a:latin typeface="Times New Roman" panose="02020603050405020304" pitchFamily="18" charset="0"/>
                  <a:ea typeface="宋体" panose="02010600030101010101" pitchFamily="2" charset="-122"/>
                </a:rPr>
                <a:t>1000 </a:t>
              </a:r>
            </a:p>
            <a:p>
              <a:pPr algn="r" eaLnBrk="0" hangingPunct="0"/>
              <a:endParaRPr lang="en-US" altLang="zh-CN" sz="2000" dirty="0">
                <a:latin typeface="Times New Roman" panose="02020603050405020304" pitchFamily="18" charset="0"/>
                <a:ea typeface="宋体" panose="02010600030101010101" pitchFamily="2" charset="-122"/>
              </a:endParaRPr>
            </a:p>
          </p:txBody>
        </p:sp>
        <p:sp>
          <p:nvSpPr>
            <p:cNvPr id="186" name="Line 94"/>
            <p:cNvSpPr/>
            <p:nvPr/>
          </p:nvSpPr>
          <p:spPr>
            <a:xfrm>
              <a:off x="971550" y="6237288"/>
              <a:ext cx="7704138" cy="0"/>
            </a:xfrm>
            <a:prstGeom prst="line">
              <a:avLst/>
            </a:prstGeom>
            <a:ln w="28575" cap="flat" cmpd="sng">
              <a:solidFill>
                <a:schemeClr val="tx1"/>
              </a:solidFill>
              <a:prstDash val="solid"/>
              <a:round/>
              <a:headEnd type="none" w="med" len="med"/>
              <a:tailEnd type="none" w="med" len="med"/>
            </a:ln>
          </p:spPr>
          <p:txBody>
            <a:bodyPr/>
            <a:lstStyle/>
            <a:p>
              <a:endParaRPr lang="zh-CN" altLang="en-US"/>
            </a:p>
          </p:txBody>
        </p:sp>
        <p:sp>
          <p:nvSpPr>
            <p:cNvPr id="187" name="Line 95"/>
            <p:cNvSpPr/>
            <p:nvPr/>
          </p:nvSpPr>
          <p:spPr>
            <a:xfrm>
              <a:off x="971550" y="2349500"/>
              <a:ext cx="7704138" cy="0"/>
            </a:xfrm>
            <a:prstGeom prst="line">
              <a:avLst/>
            </a:prstGeom>
            <a:ln w="28575" cap="flat" cmpd="sng">
              <a:solidFill>
                <a:schemeClr val="tx1"/>
              </a:solidFill>
              <a:prstDash val="solid"/>
              <a:round/>
              <a:headEnd type="none" w="med" len="med"/>
              <a:tailEnd type="none" w="med" len="med"/>
            </a:ln>
          </p:spPr>
          <p:txBody>
            <a:bodyPr/>
            <a:lstStyle/>
            <a:p>
              <a:endParaRPr lang="zh-CN" altLang="en-US"/>
            </a:p>
          </p:txBody>
        </p:sp>
        <p:sp>
          <p:nvSpPr>
            <p:cNvPr id="188" name="Line 96"/>
            <p:cNvSpPr/>
            <p:nvPr/>
          </p:nvSpPr>
          <p:spPr>
            <a:xfrm>
              <a:off x="971550" y="1484313"/>
              <a:ext cx="7704138" cy="0"/>
            </a:xfrm>
            <a:prstGeom prst="line">
              <a:avLst/>
            </a:prstGeom>
            <a:ln w="28575" cap="flat" cmpd="sng">
              <a:solidFill>
                <a:schemeClr val="tx1"/>
              </a:solidFill>
              <a:prstDash val="solid"/>
              <a:round/>
              <a:headEnd type="none" w="med" len="med"/>
              <a:tailEnd type="none" w="med" len="med"/>
            </a:ln>
          </p:spPr>
          <p:txBody>
            <a:bodyPr/>
            <a:lstStyle/>
            <a:p>
              <a:endParaRPr lang="zh-CN" altLang="en-US"/>
            </a:p>
          </p:txBody>
        </p:sp>
        <p:sp>
          <p:nvSpPr>
            <p:cNvPr id="189" name="Line 97"/>
            <p:cNvSpPr/>
            <p:nvPr/>
          </p:nvSpPr>
          <p:spPr>
            <a:xfrm flipH="1">
              <a:off x="1692275" y="1844675"/>
              <a:ext cx="6983413" cy="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grpSp>
    </p:spTree>
    <p:extLst>
      <p:ext uri="{BB962C8B-B14F-4D97-AF65-F5344CB8AC3E}">
        <p14:creationId xmlns:p14="http://schemas.microsoft.com/office/powerpoint/2010/main" val="373815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设备磨损、补偿与折旧</a:t>
            </a:r>
          </a:p>
        </p:txBody>
      </p:sp>
      <p:sp>
        <p:nvSpPr>
          <p:cNvPr id="10" name="Rectangle 3"/>
          <p:cNvSpPr txBox="1"/>
          <p:nvPr/>
        </p:nvSpPr>
        <p:spPr>
          <a:xfrm>
            <a:off x="1162374" y="1173289"/>
            <a:ext cx="10445857" cy="1471612"/>
          </a:xfrm>
          <a:prstGeom prst="rect">
            <a:avLst/>
          </a:prstGeom>
          <a:noFill/>
          <a:ln w="9525">
            <a:noFill/>
          </a:ln>
        </p:spPr>
        <p:txBody>
          <a:bodyPr anchor="t" anchorCtr="0"/>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marL="342900" indent="-342900">
              <a:lnSpc>
                <a:spcPct val="150000"/>
              </a:lnSpc>
              <a:spcBef>
                <a:spcPts val="0"/>
              </a:spcBef>
              <a:buClr>
                <a:srgbClr val="CCCC99"/>
              </a:buClr>
              <a:buSzPct val="90000"/>
              <a:defRPr/>
            </a:pPr>
            <a:r>
              <a:rPr kumimoji="1" lang="zh-CN" altLang="en-US" sz="2800" b="1" kern="0" dirty="0">
                <a:solidFill>
                  <a:srgbClr val="FF0000"/>
                </a:solidFill>
                <a:latin typeface="华文细黑" panose="02010600040101010101" pitchFamily="2" charset="-122"/>
                <a:ea typeface="华文细黑" panose="02010600040101010101" pitchFamily="2" charset="-122"/>
              </a:rPr>
              <a:t>加速折旧法</a:t>
            </a:r>
            <a:endParaRPr kumimoji="1" lang="en-US" altLang="zh-CN" sz="2800" b="1" kern="0" dirty="0">
              <a:solidFill>
                <a:srgbClr val="FF0000"/>
              </a:solidFill>
              <a:latin typeface="华文细黑" panose="02010600040101010101" pitchFamily="2" charset="-122"/>
              <a:ea typeface="华文细黑" panose="02010600040101010101" pitchFamily="2" charset="-122"/>
            </a:endParaRPr>
          </a:p>
          <a:p>
            <a:pPr marL="540000" indent="-504000">
              <a:lnSpc>
                <a:spcPct val="120000"/>
              </a:lnSpc>
              <a:spcBef>
                <a:spcPts val="1800"/>
              </a:spcBef>
              <a:buClr>
                <a:srgbClr val="CCCC99"/>
              </a:buClr>
              <a:buSzPct val="90000"/>
              <a:defRPr/>
            </a:pPr>
            <a:r>
              <a:rPr lang="zh-CN" altLang="en-US" sz="2400" dirty="0">
                <a:solidFill>
                  <a:srgbClr val="FF0000"/>
                </a:solidFill>
                <a:latin typeface="微软雅黑" panose="020B0503020204020204" pitchFamily="34" charset="-122"/>
                <a:ea typeface="微软雅黑" panose="020B0503020204020204" pitchFamily="34" charset="-122"/>
              </a:rPr>
              <a:t>特点：</a:t>
            </a:r>
            <a:r>
              <a:rPr kumimoji="1" lang="zh-CN" altLang="en-US" sz="2400" kern="0" dirty="0">
                <a:solidFill>
                  <a:srgbClr val="000000"/>
                </a:solidFill>
                <a:latin typeface="微软雅黑" panose="020B0503020204020204" pitchFamily="34" charset="-122"/>
                <a:ea typeface="微软雅黑" panose="020B0503020204020204" pitchFamily="34" charset="-122"/>
              </a:rPr>
              <a:t>是一种</a:t>
            </a:r>
            <a:r>
              <a:rPr lang="zh-CN" altLang="zh-CN" sz="2400" dirty="0">
                <a:latin typeface="微软雅黑" panose="020B0503020204020204" pitchFamily="34" charset="-122"/>
                <a:ea typeface="微软雅黑" panose="020B0503020204020204" pitchFamily="34" charset="-122"/>
              </a:rPr>
              <a:t>政府为</a:t>
            </a:r>
            <a:r>
              <a:rPr kumimoji="1" lang="zh-CN" altLang="zh-CN" sz="2400" b="1" u="sng" dirty="0">
                <a:solidFill>
                  <a:srgbClr val="0070C0"/>
                </a:solidFill>
                <a:latin typeface="微软雅黑" panose="020B0503020204020204" pitchFamily="34" charset="-122"/>
                <a:ea typeface="微软雅黑" panose="020B0503020204020204" pitchFamily="34" charset="-122"/>
              </a:rPr>
              <a:t>鼓励特定行业</a:t>
            </a:r>
            <a:r>
              <a:rPr kumimoji="1" lang="zh-CN" altLang="en-US" sz="2400" b="1" u="sng" dirty="0">
                <a:solidFill>
                  <a:srgbClr val="0070C0"/>
                </a:solidFill>
                <a:latin typeface="微软雅黑" panose="020B0503020204020204" pitchFamily="34" charset="-122"/>
                <a:ea typeface="微软雅黑" panose="020B0503020204020204" pitchFamily="34" charset="-122"/>
              </a:rPr>
              <a:t>加强投资的措施</a:t>
            </a:r>
            <a:r>
              <a:rPr kumimoji="1" lang="zh-CN" altLang="en-US" sz="2400" kern="0" dirty="0">
                <a:solidFill>
                  <a:srgbClr val="000000"/>
                </a:solidFill>
                <a:latin typeface="微软雅黑" panose="020B0503020204020204" pitchFamily="34" charset="-122"/>
                <a:ea typeface="微软雅黑" panose="020B0503020204020204" pitchFamily="34" charset="-122"/>
              </a:rPr>
              <a:t>，即国家先让利给企业，</a:t>
            </a:r>
            <a:r>
              <a:rPr lang="zh-CN" altLang="zh-CN" sz="2400" dirty="0">
                <a:latin typeface="微软雅黑" panose="020B0503020204020204" pitchFamily="34" charset="-122"/>
                <a:ea typeface="微软雅黑" panose="020B0503020204020204" pitchFamily="34" charset="-122"/>
              </a:rPr>
              <a:t>允许纳税人在资产投入初期提取较多折旧，</a:t>
            </a:r>
            <a:r>
              <a:rPr kumimoji="1" lang="zh-CN" altLang="en-US" sz="2400" kern="0" dirty="0">
                <a:solidFill>
                  <a:srgbClr val="000000"/>
                </a:solidFill>
                <a:latin typeface="微软雅黑" panose="020B0503020204020204" pitchFamily="34" charset="-122"/>
                <a:ea typeface="微软雅黑" panose="020B0503020204020204" pitchFamily="34" charset="-122"/>
              </a:rPr>
              <a:t>加速收回投资，增强还贷能力，</a:t>
            </a:r>
            <a:r>
              <a:rPr kumimoji="1" lang="zh-CN" altLang="en-US" sz="2400" b="1" u="sng" dirty="0">
                <a:solidFill>
                  <a:srgbClr val="0070C0"/>
                </a:solidFill>
                <a:latin typeface="微软雅黑" panose="020B0503020204020204" pitchFamily="34" charset="-122"/>
                <a:ea typeface="微软雅黑" panose="020B0503020204020204" pitchFamily="34" charset="-122"/>
              </a:rPr>
              <a:t>有利于促进技术进步</a:t>
            </a:r>
            <a:r>
              <a:rPr kumimoji="1" lang="zh-CN" altLang="en-US" sz="2400" kern="0" dirty="0">
                <a:solidFill>
                  <a:srgbClr val="000000"/>
                </a:solidFill>
                <a:latin typeface="微软雅黑" panose="020B0503020204020204" pitchFamily="34" charset="-122"/>
                <a:ea typeface="微软雅黑" panose="020B0503020204020204" pitchFamily="34" charset="-122"/>
              </a:rPr>
              <a:t>。</a:t>
            </a:r>
            <a:endParaRPr kumimoji="1" lang="zh-CN" altLang="en-US" sz="2400" b="1" kern="0" dirty="0">
              <a:solidFill>
                <a:srgbClr val="000000"/>
              </a:solidFill>
              <a:latin typeface="微软雅黑" panose="020B0503020204020204" pitchFamily="34" charset="-122"/>
              <a:ea typeface="微软雅黑" panose="020B0503020204020204" pitchFamily="34" charset="-122"/>
            </a:endParaRPr>
          </a:p>
          <a:p>
            <a:pPr marL="540000" indent="-504000">
              <a:lnSpc>
                <a:spcPct val="120000"/>
              </a:lnSpc>
              <a:spcBef>
                <a:spcPts val="1800"/>
              </a:spcBef>
              <a:buClr>
                <a:srgbClr val="CCCC99"/>
              </a:buClr>
              <a:buSzPct val="90000"/>
              <a:defRPr/>
            </a:pPr>
            <a:r>
              <a:rPr lang="zh-CN" altLang="en-US" sz="2400" dirty="0">
                <a:solidFill>
                  <a:srgbClr val="FF0000"/>
                </a:solidFill>
                <a:latin typeface="微软雅黑" panose="020B0503020204020204" pitchFamily="34" charset="-122"/>
                <a:ea typeface="微软雅黑" panose="020B0503020204020204" pitchFamily="34" charset="-122"/>
              </a:rPr>
              <a:t>效应：</a:t>
            </a:r>
            <a:r>
              <a:rPr lang="zh-CN" altLang="en-US" sz="2400" dirty="0">
                <a:latin typeface="微软雅黑" panose="020B0503020204020204" pitchFamily="34" charset="-122"/>
                <a:ea typeface="微软雅黑" panose="020B0503020204020204" pitchFamily="34" charset="-122"/>
              </a:rPr>
              <a:t>总</a:t>
            </a:r>
            <a:r>
              <a:rPr lang="zh-CN" altLang="zh-CN" sz="2400" dirty="0">
                <a:latin typeface="微软雅黑" panose="020B0503020204020204" pitchFamily="34" charset="-122"/>
                <a:ea typeface="微软雅黑" panose="020B0503020204020204" pitchFamily="34" charset="-122"/>
              </a:rPr>
              <a:t>折旧额</a:t>
            </a:r>
            <a:r>
              <a:rPr lang="zh-CN" altLang="en-US" sz="2400" dirty="0">
                <a:latin typeface="微软雅黑" panose="020B0503020204020204" pitchFamily="34" charset="-122"/>
                <a:ea typeface="微软雅黑" panose="020B0503020204020204" pitchFamily="34" charset="-122"/>
              </a:rPr>
              <a:t>不变</a:t>
            </a:r>
            <a:r>
              <a:rPr lang="zh-CN" altLang="zh-CN" sz="2400" dirty="0">
                <a:latin typeface="微软雅黑" panose="020B0503020204020204" pitchFamily="34" charset="-122"/>
                <a:ea typeface="微软雅黑" panose="020B0503020204020204" pitchFamily="34" charset="-122"/>
              </a:rPr>
              <a:t>，</a:t>
            </a:r>
            <a:r>
              <a:rPr kumimoji="1" lang="zh-CN" altLang="zh-CN" sz="2400" b="1" u="sng" dirty="0">
                <a:solidFill>
                  <a:srgbClr val="0070C0"/>
                </a:solidFill>
                <a:latin typeface="微软雅黑" panose="020B0503020204020204" pitchFamily="34" charset="-122"/>
                <a:ea typeface="微软雅黑" panose="020B0503020204020204" pitchFamily="34" charset="-122"/>
              </a:rPr>
              <a:t>加速折旧并不能减轻纳税人税负</a:t>
            </a:r>
            <a:r>
              <a:rPr lang="zh-CN"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其</a:t>
            </a:r>
            <a:r>
              <a:rPr lang="zh-CN" altLang="zh-CN" sz="2400" dirty="0">
                <a:latin typeface="微软雅黑" panose="020B0503020204020204" pitchFamily="34" charset="-122"/>
                <a:ea typeface="微软雅黑" panose="020B0503020204020204" pitchFamily="34" charset="-122"/>
              </a:rPr>
              <a:t>效果是</a:t>
            </a:r>
            <a:r>
              <a:rPr kumimoji="1" lang="zh-CN" altLang="zh-CN" sz="2400" b="1" u="sng" dirty="0">
                <a:solidFill>
                  <a:srgbClr val="0070C0"/>
                </a:solidFill>
                <a:latin typeface="微软雅黑" panose="020B0503020204020204" pitchFamily="34" charset="-122"/>
                <a:ea typeface="微软雅黑" panose="020B0503020204020204" pitchFamily="34" charset="-122"/>
              </a:rPr>
              <a:t>使纳税时间向后推延</a:t>
            </a:r>
            <a:r>
              <a:rPr lang="zh-CN" altLang="zh-CN" sz="2400" dirty="0">
                <a:latin typeface="微软雅黑" panose="020B0503020204020204" pitchFamily="34" charset="-122"/>
                <a:ea typeface="微软雅黑" panose="020B0503020204020204" pitchFamily="34" charset="-122"/>
              </a:rPr>
              <a:t>。对于纳税人而言，相当于从政府得到了一笔</a:t>
            </a:r>
            <a:r>
              <a:rPr kumimoji="1" lang="zh-CN" altLang="zh-CN" sz="2400" b="1" u="sng" dirty="0">
                <a:solidFill>
                  <a:srgbClr val="0070C0"/>
                </a:solidFill>
                <a:latin typeface="微软雅黑" panose="020B0503020204020204" pitchFamily="34" charset="-122"/>
                <a:ea typeface="微软雅黑" panose="020B0503020204020204" pitchFamily="34" charset="-122"/>
              </a:rPr>
              <a:t>无息贷款</a:t>
            </a:r>
            <a:r>
              <a:rPr lang="zh-CN"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540000" indent="-504000">
              <a:lnSpc>
                <a:spcPct val="120000"/>
              </a:lnSpc>
              <a:spcBef>
                <a:spcPts val="1800"/>
              </a:spcBef>
              <a:buClr>
                <a:srgbClr val="CCCC99"/>
              </a:buClr>
              <a:buSzPct val="90000"/>
              <a:defRPr/>
            </a:pPr>
            <a:r>
              <a:rPr lang="zh-CN" altLang="en-US" sz="2400" dirty="0">
                <a:solidFill>
                  <a:srgbClr val="FF0000"/>
                </a:solidFill>
                <a:latin typeface="微软雅黑" panose="020B0503020204020204" pitchFamily="34" charset="-122"/>
                <a:ea typeface="微软雅黑" panose="020B0503020204020204" pitchFamily="34" charset="-122"/>
              </a:rPr>
              <a:t>局限：</a:t>
            </a:r>
            <a:r>
              <a:rPr lang="zh-CN" altLang="en-US" sz="2400" dirty="0">
                <a:latin typeface="微软雅黑" panose="020B0503020204020204" pitchFamily="34" charset="-122"/>
                <a:ea typeface="微软雅黑" panose="020B0503020204020204" pitchFamily="34" charset="-122"/>
              </a:rPr>
              <a:t>应用范围有限制，</a:t>
            </a:r>
            <a:r>
              <a:rPr kumimoji="1" lang="zh-CN" altLang="en-US" sz="2400" b="1" u="sng" dirty="0">
                <a:solidFill>
                  <a:srgbClr val="0070C0"/>
                </a:solidFill>
                <a:latin typeface="微软雅黑" panose="020B0503020204020204" pitchFamily="34" charset="-122"/>
                <a:ea typeface="微软雅黑" panose="020B0503020204020204" pitchFamily="34" charset="-122"/>
              </a:rPr>
              <a:t>适用于技术进步快，在国民经济中具有重要地位的企业</a:t>
            </a:r>
            <a:r>
              <a:rPr lang="zh-CN" altLang="en-US" sz="2400" dirty="0">
                <a:latin typeface="微软雅黑" panose="020B0503020204020204" pitchFamily="34" charset="-122"/>
                <a:ea typeface="微软雅黑" panose="020B0503020204020204" pitchFamily="34" charset="-122"/>
              </a:rPr>
              <a:t>。例如电子，船舶，飞机，汽车，化工医药行业等。</a:t>
            </a:r>
          </a:p>
          <a:p>
            <a:pPr marL="342900" indent="-342900">
              <a:spcBef>
                <a:spcPts val="1800"/>
              </a:spcBef>
              <a:buClr>
                <a:srgbClr val="CCCC99"/>
              </a:buClr>
              <a:buSzPct val="90000"/>
              <a:defRPr/>
            </a:pP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spcBef>
                <a:spcPts val="0"/>
              </a:spcBef>
              <a:buClr>
                <a:srgbClr val="CCCC99"/>
              </a:buClr>
              <a:buSzPct val="90000"/>
              <a:defRPr/>
            </a:pPr>
            <a:endParaRPr kumimoji="1" lang="zh-CN" altLang="en-US" sz="2400" kern="0" dirty="0">
              <a:solidFill>
                <a:srgbClr val="000000"/>
              </a:solidFill>
              <a:latin typeface="华文细黑" panose="02010600040101010101" pitchFamily="2" charset="-122"/>
              <a:ea typeface="华文细黑" panose="02010600040101010101" pitchFamily="2" charset="-122"/>
            </a:endParaRPr>
          </a:p>
        </p:txBody>
      </p:sp>
      <p:sp>
        <p:nvSpPr>
          <p:cNvPr id="6" name="矩形 5"/>
          <p:cNvSpPr/>
          <p:nvPr/>
        </p:nvSpPr>
        <p:spPr>
          <a:xfrm>
            <a:off x="6003634" y="3175085"/>
            <a:ext cx="184731" cy="457369"/>
          </a:xfrm>
          <a:prstGeom prst="rect">
            <a:avLst/>
          </a:prstGeom>
        </p:spPr>
        <p:txBody>
          <a:bodyPr wrap="none">
            <a:spAutoFit/>
          </a:bodyPr>
          <a:lstStyle/>
          <a:p>
            <a:pPr algn="just">
              <a:lnSpc>
                <a:spcPct val="150000"/>
              </a:lnSpc>
            </a:pPr>
            <a:endParaRPr lang="zh-CN" altLang="en-US" b="1" u="sng" dirty="0">
              <a:solidFill>
                <a:srgbClr val="FF0000"/>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80109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标注 1"/>
          <p:cNvSpPr/>
          <p:nvPr/>
        </p:nvSpPr>
        <p:spPr>
          <a:xfrm>
            <a:off x="960896" y="1642816"/>
            <a:ext cx="10259878" cy="1642819"/>
          </a:xfrm>
          <a:prstGeom prst="wedgeRoundRectCallout">
            <a:avLst>
              <a:gd name="adj1" fmla="val -20833"/>
              <a:gd name="adj2" fmla="val 434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latin typeface="微软雅黑" panose="020B0503020204020204" pitchFamily="34" charset="-122"/>
                <a:ea typeface="微软雅黑" panose="020B0503020204020204" pitchFamily="34" charset="-122"/>
              </a:rPr>
              <a:t>      在财务现金流量中，折旧属于哪种形式？是现金流入还是现金流出，是收入还是经营成本？ </a:t>
            </a:r>
          </a:p>
        </p:txBody>
      </p:sp>
      <p:sp>
        <p:nvSpPr>
          <p:cNvPr id="3" name="矩形 2">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53969D0A-E4F0-4252-A0F6-C98323B62F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6"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sz="4000" b="1" dirty="0">
                <a:solidFill>
                  <a:srgbClr val="002060"/>
                </a:solidFill>
                <a:latin typeface="微软雅黑" panose="020B0503020204020204" pitchFamily="34" charset="-122"/>
                <a:ea typeface="微软雅黑" panose="020B0503020204020204" pitchFamily="34" charset="-122"/>
              </a:rPr>
              <a:t>讨   论</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2054" y="4231037"/>
            <a:ext cx="2719946" cy="2719946"/>
          </a:xfrm>
          <a:prstGeom prst="rect">
            <a:avLst/>
          </a:prstGeom>
        </p:spPr>
      </p:pic>
      <p:sp>
        <p:nvSpPr>
          <p:cNvPr id="9" name="圆角矩形标注 8"/>
          <p:cNvSpPr/>
          <p:nvPr/>
        </p:nvSpPr>
        <p:spPr>
          <a:xfrm>
            <a:off x="960896" y="4109987"/>
            <a:ext cx="8245097" cy="2204186"/>
          </a:xfrm>
          <a:prstGeom prst="wedgeRoundRectCallout">
            <a:avLst>
              <a:gd name="adj1" fmla="val -21219"/>
              <a:gd name="adj2" fmla="val 50000"/>
              <a:gd name="adj3" fmla="val 16667"/>
            </a:avLst>
          </a:prstGeom>
          <a:solidFill>
            <a:srgbClr val="9C2B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4000"/>
              </a:lnSpc>
            </a:pPr>
            <a:r>
              <a:rPr lang="zh-CN" altLang="en-US" sz="2400" b="1" dirty="0">
                <a:solidFill>
                  <a:srgbClr val="FFFF00"/>
                </a:solidFill>
                <a:latin typeface="微软雅黑" panose="020B0503020204020204" pitchFamily="34" charset="-122"/>
                <a:ea typeface="微软雅黑" panose="020B0503020204020204" pitchFamily="34" charset="-122"/>
              </a:rPr>
              <a:t>       现金流量反映在寿命期内逐年发生的现金流入和现金流出。因资产投资已按其发生的时间在期初作为一次性支出被计入现金流出，所以不再以折旧和摊销方式计算现金流出。故折旧在现金流量中属于不考虑项目。</a:t>
            </a:r>
            <a:endParaRPr lang="zh-CN" altLang="en-US" b="1" dirty="0">
              <a:solidFill>
                <a:srgbClr val="FFFF00"/>
              </a:solidFill>
            </a:endParaRPr>
          </a:p>
        </p:txBody>
      </p:sp>
    </p:spTree>
    <p:extLst>
      <p:ext uri="{BB962C8B-B14F-4D97-AF65-F5344CB8AC3E}">
        <p14:creationId xmlns:p14="http://schemas.microsoft.com/office/powerpoint/2010/main" val="76968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CDB035A-6341-4946-8911-FF2873333B6D}"/>
              </a:ext>
            </a:extLst>
          </p:cNvPr>
          <p:cNvSpPr/>
          <p:nvPr/>
        </p:nvSpPr>
        <p:spPr>
          <a:xfrm>
            <a:off x="4048126" y="257175"/>
            <a:ext cx="7984218"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占位符 7">
            <a:extLst>
              <a:ext uri="{FF2B5EF4-FFF2-40B4-BE49-F238E27FC236}">
                <a16:creationId xmlns:a16="http://schemas.microsoft.com/office/drawing/2014/main" id="{1828EA7C-F214-488D-8DA0-99EE61E5E3E6}"/>
              </a:ext>
            </a:extLst>
          </p:cNvPr>
          <p:cNvPicPr>
            <a:picLocks noChangeAspect="1"/>
          </p:cNvPicPr>
          <p:nvPr/>
        </p:nvPicPr>
        <p:blipFill>
          <a:blip r:embed="rId2" cstate="print">
            <a:alphaModFix amt="85000"/>
            <a:extLst>
              <a:ext uri="{28A0092B-C50C-407E-A947-70E740481C1C}">
                <a14:useLocalDpi xmlns:a14="http://schemas.microsoft.com/office/drawing/2010/main" val="0"/>
              </a:ext>
            </a:extLst>
          </a:blip>
          <a:srcRect t="306" b="306"/>
          <a:stretch>
            <a:fillRect/>
          </a:stretch>
        </p:blipFill>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a:noFill/>
        </p:spPr>
      </p:pic>
      <p:sp>
        <p:nvSpPr>
          <p:cNvPr id="3" name="文本占位符 7">
            <a:extLst>
              <a:ext uri="{FF2B5EF4-FFF2-40B4-BE49-F238E27FC236}">
                <a16:creationId xmlns:a16="http://schemas.microsoft.com/office/drawing/2014/main" id="{4E8BFB84-6D5A-4DCA-BFE5-1D053D91C1A9}"/>
              </a:ext>
            </a:extLst>
          </p:cNvPr>
          <p:cNvSpPr txBox="1">
            <a:spLocks/>
          </p:cNvSpPr>
          <p:nvPr/>
        </p:nvSpPr>
        <p:spPr>
          <a:xfrm>
            <a:off x="915441" y="2962113"/>
            <a:ext cx="4155152" cy="28544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3900" dirty="0">
                <a:solidFill>
                  <a:schemeClr val="bg1">
                    <a:alpha val="84000"/>
                  </a:schemeClr>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rPr>
              <a:t>02</a:t>
            </a:r>
            <a:endParaRPr lang="zh-CN" altLang="en-US" sz="23900" dirty="0">
              <a:solidFill>
                <a:schemeClr val="bg1">
                  <a:alpha val="84000"/>
                </a:schemeClr>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endParaRPr>
          </a:p>
        </p:txBody>
      </p:sp>
      <p:sp>
        <p:nvSpPr>
          <p:cNvPr id="4" name="文本占位符 17">
            <a:extLst>
              <a:ext uri="{FF2B5EF4-FFF2-40B4-BE49-F238E27FC236}">
                <a16:creationId xmlns:a16="http://schemas.microsoft.com/office/drawing/2014/main" id="{E61365ED-81AE-4D87-B09C-B234A306152D}"/>
              </a:ext>
            </a:extLst>
          </p:cNvPr>
          <p:cNvSpPr txBox="1">
            <a:spLocks/>
          </p:cNvSpPr>
          <p:nvPr/>
        </p:nvSpPr>
        <p:spPr>
          <a:xfrm>
            <a:off x="6783849" y="2441981"/>
            <a:ext cx="4833850" cy="9233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4000" b="1" dirty="0">
                <a:solidFill>
                  <a:schemeClr val="accent1">
                    <a:lumMod val="75000"/>
                  </a:schemeClr>
                </a:solidFill>
                <a:latin typeface="微软雅黑" panose="020B0503020204020204" pitchFamily="34" charset="-122"/>
                <a:ea typeface="微软雅黑" panose="020B0503020204020204" pitchFamily="34" charset="-122"/>
              </a:rPr>
              <a:t>设备寿命与更新决策</a:t>
            </a:r>
          </a:p>
        </p:txBody>
      </p:sp>
      <p:cxnSp>
        <p:nvCxnSpPr>
          <p:cNvPr id="21" name="直接连接符 20">
            <a:extLst>
              <a:ext uri="{FF2B5EF4-FFF2-40B4-BE49-F238E27FC236}">
                <a16:creationId xmlns:a16="http://schemas.microsoft.com/office/drawing/2014/main" id="{264E222C-A024-4037-A660-301BC4D1591B}"/>
              </a:ext>
            </a:extLst>
          </p:cNvPr>
          <p:cNvCxnSpPr/>
          <p:nvPr/>
        </p:nvCxnSpPr>
        <p:spPr>
          <a:xfrm>
            <a:off x="6884434" y="6655305"/>
            <a:ext cx="4643532"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2" name="矩形 21">
            <a:extLst>
              <a:ext uri="{FF2B5EF4-FFF2-40B4-BE49-F238E27FC236}">
                <a16:creationId xmlns:a16="http://schemas.microsoft.com/office/drawing/2014/main" id="{D9A35799-69FA-4FBA-A262-46E5E913DC81}"/>
              </a:ext>
            </a:extLst>
          </p:cNvPr>
          <p:cNvSpPr/>
          <p:nvPr/>
        </p:nvSpPr>
        <p:spPr>
          <a:xfrm>
            <a:off x="9103759" y="6607680"/>
            <a:ext cx="2424207" cy="457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70E577D1-D4BD-45A6-AC67-95CCFB7275F5}"/>
              </a:ext>
            </a:extLst>
          </p:cNvPr>
          <p:cNvPicPr>
            <a:picLocks noChangeAspect="1"/>
          </p:cNvPicPr>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8645881" y="6185815"/>
            <a:ext cx="3311941" cy="496620"/>
          </a:xfrm>
          <a:prstGeom prst="rect">
            <a:avLst/>
          </a:prstGeom>
        </p:spPr>
      </p:pic>
      <p:pic>
        <p:nvPicPr>
          <p:cNvPr id="13" name="图片 12">
            <a:extLst>
              <a:ext uri="{FF2B5EF4-FFF2-40B4-BE49-F238E27FC236}">
                <a16:creationId xmlns:a16="http://schemas.microsoft.com/office/drawing/2014/main" id="{BB100580-723D-407C-A1E9-94092E8E07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34268" y="423875"/>
            <a:ext cx="3377477" cy="816735"/>
          </a:xfrm>
          <a:prstGeom prst="rect">
            <a:avLst/>
          </a:prstGeom>
        </p:spPr>
      </p:pic>
      <p:sp>
        <p:nvSpPr>
          <p:cNvPr id="19" name="弧形 18">
            <a:extLst>
              <a:ext uri="{FF2B5EF4-FFF2-40B4-BE49-F238E27FC236}">
                <a16:creationId xmlns:a16="http://schemas.microsoft.com/office/drawing/2014/main" id="{547EBEF4-E3D0-45B6-A971-B3E3D602BE3F}"/>
              </a:ext>
            </a:extLst>
          </p:cNvPr>
          <p:cNvSpPr/>
          <p:nvPr/>
        </p:nvSpPr>
        <p:spPr>
          <a:xfrm flipH="1">
            <a:off x="-6876170" y="0"/>
            <a:ext cx="13714800" cy="13714800"/>
          </a:xfrm>
          <a:prstGeom prst="arc">
            <a:avLst>
              <a:gd name="adj1" fmla="val 11667376"/>
              <a:gd name="adj2" fmla="val 14369924"/>
            </a:avLst>
          </a:pr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zh-CN" dirty="0">
                <a:solidFill>
                  <a:schemeClr val="lt1"/>
                </a:solidFill>
              </a:rPr>
              <a:t>`</a:t>
            </a:r>
            <a:endParaRPr lang="zh-CN" altLang="en-US" dirty="0">
              <a:solidFill>
                <a:schemeClr val="lt1"/>
              </a:solidFill>
            </a:endParaRPr>
          </a:p>
        </p:txBody>
      </p:sp>
    </p:spTree>
    <p:extLst>
      <p:ext uri="{BB962C8B-B14F-4D97-AF65-F5344CB8AC3E}">
        <p14:creationId xmlns:p14="http://schemas.microsoft.com/office/powerpoint/2010/main" val="360595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设备寿命与更新决策</a:t>
            </a:r>
          </a:p>
        </p:txBody>
      </p:sp>
      <p:sp>
        <p:nvSpPr>
          <p:cNvPr id="8" name="矩形 7">
            <a:extLst>
              <a:ext uri="{FF2B5EF4-FFF2-40B4-BE49-F238E27FC236}">
                <a16:creationId xmlns:a16="http://schemas.microsoft.com/office/drawing/2014/main" id="{A90FA3ED-1CD6-4332-AC44-ACF31418C300}"/>
              </a:ext>
            </a:extLst>
          </p:cNvPr>
          <p:cNvSpPr/>
          <p:nvPr/>
        </p:nvSpPr>
        <p:spPr>
          <a:xfrm>
            <a:off x="669924" y="6105071"/>
            <a:ext cx="1085215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E6C5343-015E-49DC-833D-D7B11D5DA69C}"/>
              </a:ext>
            </a:extLst>
          </p:cNvPr>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32761" y="6241053"/>
            <a:ext cx="3311941" cy="496620"/>
          </a:xfrm>
          <a:prstGeom prst="rect">
            <a:avLst/>
          </a:prstGeom>
        </p:spPr>
      </p:pic>
      <p:sp>
        <p:nvSpPr>
          <p:cNvPr id="19" name="矩形 18">
            <a:extLst>
              <a:ext uri="{FF2B5EF4-FFF2-40B4-BE49-F238E27FC236}">
                <a16:creationId xmlns:a16="http://schemas.microsoft.com/office/drawing/2014/main" id="{B96C3A1E-50A6-4AEF-BC02-6A66695E4F28}"/>
              </a:ext>
            </a:extLst>
          </p:cNvPr>
          <p:cNvSpPr/>
          <p:nvPr/>
        </p:nvSpPr>
        <p:spPr>
          <a:xfrm>
            <a:off x="673100" y="3761168"/>
            <a:ext cx="130175" cy="19276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66236" y="1224558"/>
            <a:ext cx="10655839" cy="5201424"/>
          </a:xfrm>
          <a:prstGeom prst="rect">
            <a:avLst/>
          </a:prstGeom>
        </p:spPr>
        <p:txBody>
          <a:bodyPr wrap="square">
            <a:spAutoFit/>
          </a:bodyPr>
          <a:lstStyle/>
          <a:p>
            <a:pPr>
              <a:lnSpc>
                <a:spcPct val="120000"/>
              </a:lnSpc>
              <a:spcBef>
                <a:spcPct val="20000"/>
              </a:spcBef>
              <a:buClr>
                <a:srgbClr val="00FF00"/>
              </a:buClr>
              <a:buSzPct val="90000"/>
              <a:defRPr/>
            </a:pPr>
            <a:r>
              <a:rPr kumimoji="1" lang="zh-CN" altLang="en-US" sz="2800" b="1" kern="0" dirty="0">
                <a:solidFill>
                  <a:srgbClr val="FF0000"/>
                </a:solidFill>
                <a:latin typeface="华文细黑" panose="02010600040101010101" pitchFamily="2" charset="-122"/>
                <a:ea typeface="华文细黑" panose="02010600040101010101" pitchFamily="2" charset="-122"/>
              </a:rPr>
              <a:t>设备更新的形式：</a:t>
            </a:r>
            <a:endParaRPr kumimoji="1" lang="en-US" altLang="zh-CN" sz="2800" b="1" kern="0" dirty="0">
              <a:solidFill>
                <a:srgbClr val="FF0000"/>
              </a:solidFill>
              <a:latin typeface="华文细黑" panose="02010600040101010101" pitchFamily="2" charset="-122"/>
              <a:ea typeface="华文细黑" panose="02010600040101010101" pitchFamily="2" charset="-122"/>
            </a:endParaRPr>
          </a:p>
          <a:p>
            <a:pPr>
              <a:lnSpc>
                <a:spcPct val="120000"/>
              </a:lnSpc>
              <a:spcBef>
                <a:spcPct val="20000"/>
              </a:spcBef>
              <a:buClr>
                <a:srgbClr val="00FF00"/>
              </a:buClr>
              <a:buSzPct val="90000"/>
              <a:defRPr/>
            </a:pPr>
            <a:r>
              <a:rPr kumimoji="1" lang="zh-CN" altLang="en-US" sz="2400" dirty="0">
                <a:solidFill>
                  <a:srgbClr val="000000"/>
                </a:solidFill>
                <a:latin typeface="微软雅黑" panose="020B0503020204020204" pitchFamily="34" charset="-122"/>
                <a:ea typeface="微软雅黑" panose="020B0503020204020204" pitchFamily="34" charset="-122"/>
              </a:rPr>
              <a:t>（</a:t>
            </a:r>
            <a:r>
              <a:rPr kumimoji="1" lang="en-US" altLang="zh-CN" sz="2400" dirty="0">
                <a:solidFill>
                  <a:srgbClr val="000000"/>
                </a:solidFill>
                <a:latin typeface="微软雅黑" panose="020B0503020204020204" pitchFamily="34" charset="-122"/>
                <a:ea typeface="微软雅黑" panose="020B0503020204020204" pitchFamily="34" charset="-122"/>
              </a:rPr>
              <a:t>1</a:t>
            </a:r>
            <a:r>
              <a:rPr kumimoji="1" lang="zh-CN" altLang="en-US"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用相同设备去更换旧设备；</a:t>
            </a:r>
            <a:endParaRPr lang="en-US" altLang="zh-CN" sz="2400" dirty="0">
              <a:solidFill>
                <a:srgbClr val="000000"/>
              </a:solidFill>
              <a:latin typeface="微软雅黑" panose="020B0503020204020204" pitchFamily="34" charset="-122"/>
              <a:ea typeface="微软雅黑" panose="020B0503020204020204" pitchFamily="34" charset="-122"/>
            </a:endParaRPr>
          </a:p>
          <a:p>
            <a:pPr>
              <a:lnSpc>
                <a:spcPct val="120000"/>
              </a:lnSpc>
              <a:spcBef>
                <a:spcPct val="20000"/>
              </a:spcBef>
              <a:buClr>
                <a:srgbClr val="00FF00"/>
              </a:buClr>
              <a:buSzPct val="90000"/>
              <a:defRPr/>
            </a:pP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2</a:t>
            </a:r>
            <a:r>
              <a:rPr lang="zh-CN" altLang="en-US" sz="2400" dirty="0">
                <a:solidFill>
                  <a:srgbClr val="000000"/>
                </a:solidFill>
                <a:latin typeface="微软雅黑" panose="020B0503020204020204" pitchFamily="34" charset="-122"/>
                <a:ea typeface="微软雅黑" panose="020B0503020204020204" pitchFamily="34" charset="-122"/>
              </a:rPr>
              <a:t>）用技术更先进、效率更高、耗费更少的新设备更换旧设备</a:t>
            </a:r>
            <a:r>
              <a:rPr kumimoji="1" lang="zh-CN" altLang="en-US" sz="2400" dirty="0">
                <a:solidFill>
                  <a:srgbClr val="000000"/>
                </a:solidFill>
                <a:latin typeface="微软雅黑" panose="020B0503020204020204" pitchFamily="34" charset="-122"/>
                <a:ea typeface="微软雅黑" panose="020B0503020204020204" pitchFamily="34" charset="-122"/>
              </a:rPr>
              <a:t>。</a:t>
            </a:r>
            <a:endParaRPr kumimoji="1" lang="en-US" altLang="zh-CN" sz="2400" dirty="0">
              <a:solidFill>
                <a:srgbClr val="000000"/>
              </a:solidFill>
              <a:latin typeface="微软雅黑" panose="020B0503020204020204" pitchFamily="34" charset="-122"/>
              <a:ea typeface="微软雅黑" panose="020B0503020204020204" pitchFamily="34" charset="-122"/>
            </a:endParaRPr>
          </a:p>
          <a:p>
            <a:pPr>
              <a:lnSpc>
                <a:spcPct val="120000"/>
              </a:lnSpc>
              <a:spcBef>
                <a:spcPct val="20000"/>
              </a:spcBef>
              <a:buClr>
                <a:srgbClr val="00FF00"/>
              </a:buClr>
              <a:buSzPct val="90000"/>
              <a:defRPr/>
            </a:pPr>
            <a:r>
              <a:rPr kumimoji="1" lang="zh-CN" altLang="en-US" sz="2800" b="1" kern="0" dirty="0">
                <a:solidFill>
                  <a:srgbClr val="FF0000"/>
                </a:solidFill>
                <a:latin typeface="华文细黑" panose="02010600040101010101" pitchFamily="2" charset="-122"/>
                <a:ea typeface="华文细黑" panose="02010600040101010101" pitchFamily="2" charset="-122"/>
              </a:rPr>
              <a:t>设备更新的原则：</a:t>
            </a:r>
            <a:endParaRPr kumimoji="1" lang="en-US" altLang="zh-CN" sz="2800" b="1" kern="0" dirty="0">
              <a:solidFill>
                <a:srgbClr val="FF0000"/>
              </a:solidFill>
              <a:latin typeface="华文细黑" panose="02010600040101010101" pitchFamily="2" charset="-122"/>
              <a:ea typeface="华文细黑" panose="02010600040101010101" pitchFamily="2" charset="-122"/>
            </a:endParaRPr>
          </a:p>
          <a:p>
            <a:pPr>
              <a:lnSpc>
                <a:spcPct val="120000"/>
              </a:lnSpc>
              <a:spcBef>
                <a:spcPct val="20000"/>
              </a:spcBef>
              <a:buClr>
                <a:srgbClr val="00FF00"/>
              </a:buClr>
              <a:buSzPct val="90000"/>
              <a:defRPr/>
            </a:pP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1</a:t>
            </a:r>
            <a:r>
              <a:rPr lang="zh-CN" altLang="en-US" sz="2400" dirty="0">
                <a:solidFill>
                  <a:srgbClr val="000000"/>
                </a:solidFill>
                <a:latin typeface="微软雅黑" panose="020B0503020204020204" pitchFamily="34" charset="-122"/>
                <a:ea typeface="微软雅黑" panose="020B0503020204020204" pitchFamily="34" charset="-122"/>
              </a:rPr>
              <a:t>）</a:t>
            </a:r>
            <a:r>
              <a:rPr lang="zh-CN" altLang="en-US" sz="2400" b="1" dirty="0">
                <a:solidFill>
                  <a:srgbClr val="0070C0"/>
                </a:solidFill>
                <a:latin typeface="微软雅黑" panose="020B0503020204020204" pitchFamily="34" charset="-122"/>
                <a:ea typeface="微软雅黑" panose="020B0503020204020204" pitchFamily="34" charset="-122"/>
              </a:rPr>
              <a:t>不考虑沉没成本</a:t>
            </a:r>
            <a:r>
              <a:rPr lang="zh-CN" altLang="en-US" sz="2400" dirty="0">
                <a:solidFill>
                  <a:srgbClr val="000000"/>
                </a:solidFill>
                <a:latin typeface="微软雅黑" panose="020B0503020204020204" pitchFamily="34" charset="-122"/>
                <a:ea typeface="微软雅黑" panose="020B0503020204020204" pitchFamily="34" charset="-122"/>
              </a:rPr>
              <a:t>（考虑更新带来的</a:t>
            </a:r>
            <a:r>
              <a:rPr lang="zh-CN" altLang="en-US" sz="2400" b="1" dirty="0">
                <a:solidFill>
                  <a:srgbClr val="0070C0"/>
                </a:solidFill>
                <a:latin typeface="微软雅黑" panose="020B0503020204020204" pitchFamily="34" charset="-122"/>
                <a:ea typeface="微软雅黑" panose="020B0503020204020204" pitchFamily="34" charset="-122"/>
              </a:rPr>
              <a:t>增量成本与增量收益</a:t>
            </a:r>
            <a:r>
              <a:rPr lang="zh-CN" altLang="en-US" sz="2400" dirty="0">
                <a:solidFill>
                  <a:srgbClr val="000000"/>
                </a:solidFill>
                <a:latin typeface="微软雅黑" panose="020B0503020204020204" pitchFamily="34" charset="-122"/>
                <a:ea typeface="微软雅黑" panose="020B0503020204020204" pitchFamily="34" charset="-122"/>
              </a:rPr>
              <a:t>）</a:t>
            </a:r>
            <a:endParaRPr lang="en-US" altLang="zh-CN" sz="2400" dirty="0">
              <a:solidFill>
                <a:srgbClr val="000000"/>
              </a:solidFill>
              <a:latin typeface="微软雅黑" panose="020B0503020204020204" pitchFamily="34" charset="-122"/>
              <a:ea typeface="微软雅黑" panose="020B0503020204020204" pitchFamily="34" charset="-122"/>
            </a:endParaRPr>
          </a:p>
          <a:p>
            <a:pPr>
              <a:lnSpc>
                <a:spcPct val="120000"/>
              </a:lnSpc>
              <a:spcBef>
                <a:spcPct val="20000"/>
              </a:spcBef>
              <a:buClr>
                <a:srgbClr val="00FF00"/>
              </a:buClr>
              <a:buSzPct val="90000"/>
              <a:defRPr/>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某设备</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年前原始成本</a:t>
            </a:r>
            <a:r>
              <a:rPr lang="en-US" altLang="zh-CN" sz="2400" dirty="0">
                <a:latin typeface="微软雅黑" panose="020B0503020204020204" pitchFamily="34" charset="-122"/>
                <a:ea typeface="微软雅黑" panose="020B0503020204020204" pitchFamily="34" charset="-122"/>
              </a:rPr>
              <a:t>15000</a:t>
            </a:r>
            <a:r>
              <a:rPr lang="zh-CN" altLang="en-US" sz="2400" dirty="0">
                <a:latin typeface="微软雅黑" panose="020B0503020204020204" pitchFamily="34" charset="-122"/>
                <a:ea typeface="微软雅黑" panose="020B0503020204020204" pitchFamily="34" charset="-122"/>
              </a:rPr>
              <a:t>元，目前帐面价值是</a:t>
            </a:r>
            <a:r>
              <a:rPr lang="en-US" altLang="zh-CN" sz="2400" dirty="0">
                <a:latin typeface="微软雅黑" panose="020B0503020204020204" pitchFamily="34" charset="-122"/>
                <a:ea typeface="微软雅黑" panose="020B0503020204020204" pitchFamily="34" charset="-122"/>
              </a:rPr>
              <a:t>5000</a:t>
            </a:r>
            <a:r>
              <a:rPr lang="zh-CN" altLang="en-US" sz="2400" dirty="0">
                <a:latin typeface="微软雅黑" panose="020B0503020204020204" pitchFamily="34" charset="-122"/>
                <a:ea typeface="微软雅黑" panose="020B0503020204020204" pitchFamily="34" charset="-122"/>
              </a:rPr>
              <a:t>元，现在的净残值仅为</a:t>
            </a:r>
            <a:r>
              <a:rPr lang="en-US" altLang="zh-CN" sz="2400" dirty="0">
                <a:latin typeface="微软雅黑" panose="020B0503020204020204" pitchFamily="34" charset="-122"/>
                <a:ea typeface="微软雅黑" panose="020B0503020204020204" pitchFamily="34" charset="-122"/>
              </a:rPr>
              <a:t>3000</a:t>
            </a:r>
            <a:r>
              <a:rPr lang="zh-CN" altLang="en-US" sz="2400" dirty="0">
                <a:latin typeface="微软雅黑" panose="020B0503020204020204" pitchFamily="34" charset="-122"/>
                <a:ea typeface="微软雅黑" panose="020B0503020204020204" pitchFamily="34" charset="-122"/>
              </a:rPr>
              <a:t>元。</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年前的原始成本</a:t>
            </a:r>
            <a:r>
              <a:rPr lang="en-US" altLang="zh-CN" sz="2400" dirty="0">
                <a:latin typeface="微软雅黑" panose="020B0503020204020204" pitchFamily="34" charset="-122"/>
                <a:ea typeface="微软雅黑" panose="020B0503020204020204" pitchFamily="34" charset="-122"/>
              </a:rPr>
              <a:t>15000</a:t>
            </a:r>
            <a:r>
              <a:rPr lang="zh-CN" altLang="en-US" sz="2400" dirty="0">
                <a:latin typeface="微软雅黑" panose="020B0503020204020204" pitchFamily="34" charset="-122"/>
                <a:ea typeface="微软雅黑" panose="020B0503020204020204" pitchFamily="34" charset="-122"/>
              </a:rPr>
              <a:t>元是过去发生的而与现在决策无关，因此是沉没成本。目前该设备的价值等于净残值</a:t>
            </a:r>
            <a:r>
              <a:rPr lang="en-US" altLang="zh-CN" sz="2400" dirty="0">
                <a:latin typeface="微软雅黑" panose="020B0503020204020204" pitchFamily="34" charset="-122"/>
                <a:ea typeface="微软雅黑" panose="020B0503020204020204" pitchFamily="34" charset="-122"/>
              </a:rPr>
              <a:t>3000</a:t>
            </a:r>
            <a:r>
              <a:rPr lang="zh-CN" altLang="en-US" sz="2400" dirty="0">
                <a:latin typeface="微软雅黑" panose="020B0503020204020204" pitchFamily="34" charset="-122"/>
                <a:ea typeface="微软雅黑" panose="020B0503020204020204" pitchFamily="34" charset="-122"/>
              </a:rPr>
              <a:t>元。</a:t>
            </a:r>
            <a:endParaRPr lang="en-US" altLang="zh-CN" sz="2400" dirty="0">
              <a:latin typeface="微软雅黑" panose="020B0503020204020204" pitchFamily="34" charset="-122"/>
              <a:ea typeface="微软雅黑" panose="020B0503020204020204" pitchFamily="34" charset="-122"/>
            </a:endParaRPr>
          </a:p>
          <a:p>
            <a:pPr>
              <a:lnSpc>
                <a:spcPct val="120000"/>
              </a:lnSpc>
              <a:spcBef>
                <a:spcPct val="20000"/>
              </a:spcBef>
              <a:buClr>
                <a:srgbClr val="00FF00"/>
              </a:buClr>
              <a:buSzPct val="90000"/>
              <a:defRPr/>
            </a:pP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2</a:t>
            </a:r>
            <a:r>
              <a:rPr lang="zh-CN" altLang="en-US" sz="2400" dirty="0">
                <a:solidFill>
                  <a:srgbClr val="000000"/>
                </a:solidFill>
                <a:latin typeface="微软雅黑" panose="020B0503020204020204" pitchFamily="34" charset="-122"/>
                <a:ea typeface="微软雅黑" panose="020B0503020204020204" pitchFamily="34" charset="-122"/>
              </a:rPr>
              <a:t>）保持客观介入角度，</a:t>
            </a:r>
            <a:r>
              <a:rPr lang="zh-CN" altLang="en-US" sz="2400" b="1" dirty="0">
                <a:solidFill>
                  <a:srgbClr val="0070C0"/>
                </a:solidFill>
                <a:latin typeface="微软雅黑" panose="020B0503020204020204" pitchFamily="34" charset="-122"/>
                <a:ea typeface="微软雅黑" panose="020B0503020204020204" pitchFamily="34" charset="-122"/>
              </a:rPr>
              <a:t>不要从方案直接陈述的现金流量进行比较分析</a:t>
            </a:r>
            <a:r>
              <a:rPr lang="zh-CN" altLang="en-US" sz="2400" dirty="0">
                <a:latin typeface="微软雅黑" panose="020B0503020204020204" pitchFamily="34" charset="-122"/>
                <a:ea typeface="微软雅黑" panose="020B0503020204020204" pitchFamily="34" charset="-122"/>
              </a:rPr>
              <a:t>。</a:t>
            </a:r>
          </a:p>
          <a:p>
            <a:pPr>
              <a:lnSpc>
                <a:spcPct val="120000"/>
              </a:lnSpc>
              <a:spcBef>
                <a:spcPct val="20000"/>
              </a:spcBef>
              <a:buClr>
                <a:srgbClr val="00FF00"/>
              </a:buClr>
              <a:buSzPct val="90000"/>
              <a:defRPr/>
            </a:pPr>
            <a:endParaRPr kumimoji="1" lang="en-US" altLang="zh-CN" sz="24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089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357188" y="1214438"/>
            <a:ext cx="11607504" cy="5143500"/>
          </a:xfrm>
          <a:prstGeom prst="rect">
            <a:avLst/>
          </a:prstGeom>
          <a:noFill/>
          <a:ln w="9525">
            <a:noFill/>
            <a:miter lim="800000"/>
          </a:ln>
          <a:effectLst/>
        </p:spPr>
        <p:txBody>
          <a:bodyPr/>
          <a:lstStyle/>
          <a:p>
            <a:pPr marR="0" algn="just" defTabSz="914400">
              <a:lnSpc>
                <a:spcPct val="125000"/>
              </a:lnSpc>
              <a:spcBef>
                <a:spcPts val="0"/>
              </a:spcBef>
              <a:buClr>
                <a:srgbClr val="00FF00"/>
              </a:buClr>
              <a:buSzPct val="90000"/>
              <a:defRPr/>
            </a:pPr>
            <a:r>
              <a:rPr kumimoji="1" lang="zh-CN" altLang="en-US" sz="2400" b="1" kern="0" cap="none" spc="0" normalizeH="0" baseline="0" noProof="0" dirty="0">
                <a:solidFill>
                  <a:srgbClr val="FF0000"/>
                </a:solidFill>
                <a:latin typeface="微软雅黑" panose="020B0503020204020204" pitchFamily="34" charset="-122"/>
                <a:ea typeface="微软雅黑" panose="020B0503020204020204" pitchFamily="34" charset="-122"/>
              </a:rPr>
              <a:t>例：</a:t>
            </a:r>
            <a:r>
              <a:rPr kumimoji="1" lang="zh-CN" altLang="en-US" sz="2400" kern="0" dirty="0">
                <a:solidFill>
                  <a:srgbClr val="0070C0"/>
                </a:solidFill>
                <a:latin typeface="微软雅黑" panose="020B0503020204020204" pitchFamily="34" charset="-122"/>
                <a:ea typeface="微软雅黑" panose="020B0503020204020204" pitchFamily="34" charset="-122"/>
              </a:rPr>
              <a:t>机器</a:t>
            </a:r>
            <a:r>
              <a:rPr kumimoji="1" lang="en-US" altLang="zh-CN" sz="2400" kern="0" dirty="0">
                <a:solidFill>
                  <a:srgbClr val="0070C0"/>
                </a:solidFill>
                <a:latin typeface="微软雅黑" panose="020B0503020204020204" pitchFamily="34" charset="-122"/>
                <a:ea typeface="微软雅黑" panose="020B0503020204020204" pitchFamily="34" charset="-122"/>
              </a:rPr>
              <a:t>A</a:t>
            </a:r>
            <a:r>
              <a:rPr kumimoji="1" lang="zh-CN" altLang="en-US" sz="2400" kern="0" dirty="0">
                <a:solidFill>
                  <a:srgbClr val="0070C0"/>
                </a:solidFill>
                <a:latin typeface="微软雅黑" panose="020B0503020204020204" pitchFamily="34" charset="-122"/>
                <a:ea typeface="微软雅黑" panose="020B0503020204020204" pitchFamily="34" charset="-122"/>
              </a:rPr>
              <a:t>四</a:t>
            </a:r>
            <a:r>
              <a:rPr kumimoji="1" lang="zh-CN" altLang="en-US" sz="2400" kern="0" cap="none" spc="0" normalizeH="0" baseline="0" noProof="0" dirty="0">
                <a:solidFill>
                  <a:srgbClr val="0070C0"/>
                </a:solidFill>
                <a:latin typeface="微软雅黑" panose="020B0503020204020204" pitchFamily="34" charset="-122"/>
                <a:ea typeface="微软雅黑" panose="020B0503020204020204" pitchFamily="34" charset="-122"/>
              </a:rPr>
              <a:t>年前以原始费用</a:t>
            </a:r>
            <a:r>
              <a:rPr kumimoji="1" lang="en-US" altLang="zh-CN" sz="2400" kern="0" cap="none" spc="0" normalizeH="0" baseline="0" noProof="0" dirty="0">
                <a:solidFill>
                  <a:srgbClr val="0070C0"/>
                </a:solidFill>
                <a:latin typeface="微软雅黑" panose="020B0503020204020204" pitchFamily="34" charset="-122"/>
                <a:ea typeface="微软雅黑" panose="020B0503020204020204" pitchFamily="34" charset="-122"/>
              </a:rPr>
              <a:t>22000</a:t>
            </a:r>
            <a:r>
              <a:rPr kumimoji="1" lang="zh-CN" altLang="en-US" sz="2400" kern="0" cap="none" spc="0" normalizeH="0" baseline="0" noProof="0" dirty="0">
                <a:solidFill>
                  <a:srgbClr val="0070C0"/>
                </a:solidFill>
                <a:latin typeface="微软雅黑" panose="020B0503020204020204" pitchFamily="34" charset="-122"/>
                <a:ea typeface="微软雅黑" panose="020B0503020204020204" pitchFamily="34" charset="-122"/>
              </a:rPr>
              <a:t>元购置，估计可使用</a:t>
            </a:r>
            <a:r>
              <a:rPr kumimoji="1" lang="en-US" altLang="zh-CN" sz="2400" kern="0" cap="none" spc="0" normalizeH="0" baseline="0" noProof="0" dirty="0">
                <a:solidFill>
                  <a:srgbClr val="0070C0"/>
                </a:solidFill>
                <a:latin typeface="微软雅黑" panose="020B0503020204020204" pitchFamily="34" charset="-122"/>
                <a:ea typeface="微软雅黑" panose="020B0503020204020204" pitchFamily="34" charset="-122"/>
              </a:rPr>
              <a:t>10</a:t>
            </a:r>
            <a:r>
              <a:rPr kumimoji="1" lang="zh-CN" altLang="en-US" sz="2400" kern="0" cap="none" spc="0" normalizeH="0" baseline="0" noProof="0" dirty="0">
                <a:solidFill>
                  <a:srgbClr val="0070C0"/>
                </a:solidFill>
                <a:latin typeface="微软雅黑" panose="020B0503020204020204" pitchFamily="34" charset="-122"/>
                <a:ea typeface="微软雅黑" panose="020B0503020204020204" pitchFamily="34" charset="-122"/>
              </a:rPr>
              <a:t>年，期末净残值为</a:t>
            </a:r>
            <a:r>
              <a:rPr kumimoji="1" lang="en-US" altLang="zh-CN" sz="2400" kern="0" cap="none" spc="0" normalizeH="0" baseline="0" noProof="0" dirty="0">
                <a:solidFill>
                  <a:srgbClr val="0070C0"/>
                </a:solidFill>
                <a:latin typeface="微软雅黑" panose="020B0503020204020204" pitchFamily="34" charset="-122"/>
                <a:ea typeface="微软雅黑" panose="020B0503020204020204" pitchFamily="34" charset="-122"/>
              </a:rPr>
              <a:t>2000</a:t>
            </a:r>
            <a:r>
              <a:rPr kumimoji="1" lang="zh-CN" altLang="en-US" sz="2400" kern="0" cap="none" spc="0" normalizeH="0" baseline="0" noProof="0" dirty="0">
                <a:solidFill>
                  <a:srgbClr val="0070C0"/>
                </a:solidFill>
                <a:latin typeface="微软雅黑" panose="020B0503020204020204" pitchFamily="34" charset="-122"/>
                <a:ea typeface="微软雅黑" panose="020B0503020204020204" pitchFamily="34" charset="-122"/>
              </a:rPr>
              <a:t>元，年使用费为</a:t>
            </a:r>
            <a:r>
              <a:rPr kumimoji="1" lang="en-US" altLang="zh-CN" sz="2400" kern="0" cap="none" spc="0" normalizeH="0" baseline="0" noProof="0" dirty="0">
                <a:solidFill>
                  <a:srgbClr val="0070C0"/>
                </a:solidFill>
                <a:latin typeface="微软雅黑" panose="020B0503020204020204" pitchFamily="34" charset="-122"/>
                <a:ea typeface="微软雅黑" panose="020B0503020204020204" pitchFamily="34" charset="-122"/>
              </a:rPr>
              <a:t>7500</a:t>
            </a:r>
            <a:r>
              <a:rPr kumimoji="1" lang="zh-CN" altLang="en-US" sz="2400" kern="0" cap="none" spc="0" normalizeH="0" baseline="0" noProof="0" dirty="0">
                <a:solidFill>
                  <a:srgbClr val="0070C0"/>
                </a:solidFill>
                <a:latin typeface="微软雅黑" panose="020B0503020204020204" pitchFamily="34" charset="-122"/>
                <a:ea typeface="微软雅黑" panose="020B0503020204020204" pitchFamily="34" charset="-122"/>
              </a:rPr>
              <a:t>元，目前售价是</a:t>
            </a:r>
            <a:r>
              <a:rPr kumimoji="1" lang="en-US" altLang="zh-CN" sz="2400" kern="0" cap="none" spc="0" normalizeH="0" baseline="0" noProof="0" dirty="0">
                <a:solidFill>
                  <a:srgbClr val="0070C0"/>
                </a:solidFill>
                <a:latin typeface="微软雅黑" panose="020B0503020204020204" pitchFamily="34" charset="-122"/>
                <a:ea typeface="微软雅黑" panose="020B0503020204020204" pitchFamily="34" charset="-122"/>
              </a:rPr>
              <a:t>6000</a:t>
            </a:r>
            <a:r>
              <a:rPr kumimoji="1" lang="zh-CN" altLang="en-US" sz="2400" kern="0" cap="none" spc="0" normalizeH="0" baseline="0" noProof="0" dirty="0">
                <a:solidFill>
                  <a:srgbClr val="0070C0"/>
                </a:solidFill>
                <a:latin typeface="微软雅黑" panose="020B0503020204020204" pitchFamily="34" charset="-122"/>
                <a:ea typeface="微软雅黑" panose="020B0503020204020204" pitchFamily="34" charset="-122"/>
              </a:rPr>
              <a:t>元。现市场上同类机器</a:t>
            </a:r>
            <a:r>
              <a:rPr kumimoji="1" lang="en-US" altLang="zh-CN" sz="2400" kern="0" cap="none" spc="0" normalizeH="0" baseline="0" noProof="0" dirty="0">
                <a:solidFill>
                  <a:srgbClr val="0070C0"/>
                </a:solidFill>
                <a:latin typeface="微软雅黑" panose="020B0503020204020204" pitchFamily="34" charset="-122"/>
                <a:ea typeface="微软雅黑" panose="020B0503020204020204" pitchFamily="34" charset="-122"/>
              </a:rPr>
              <a:t>B</a:t>
            </a:r>
            <a:r>
              <a:rPr kumimoji="1" lang="zh-CN" altLang="en-US" sz="2400" kern="0" cap="none" spc="0" normalizeH="0" baseline="0" noProof="0" dirty="0">
                <a:solidFill>
                  <a:srgbClr val="0070C0"/>
                </a:solidFill>
                <a:latin typeface="微软雅黑" panose="020B0503020204020204" pitchFamily="34" charset="-122"/>
                <a:ea typeface="微软雅黑" panose="020B0503020204020204" pitchFamily="34" charset="-122"/>
              </a:rPr>
              <a:t>的原始费用为</a:t>
            </a:r>
            <a:r>
              <a:rPr kumimoji="1" lang="en-US" altLang="zh-CN" sz="2400" kern="0" cap="none" spc="0" normalizeH="0" baseline="0" noProof="0" dirty="0">
                <a:solidFill>
                  <a:srgbClr val="0070C0"/>
                </a:solidFill>
                <a:latin typeface="微软雅黑" panose="020B0503020204020204" pitchFamily="34" charset="-122"/>
                <a:ea typeface="微软雅黑" panose="020B0503020204020204" pitchFamily="34" charset="-122"/>
              </a:rPr>
              <a:t>24000</a:t>
            </a:r>
            <a:r>
              <a:rPr kumimoji="1" lang="zh-CN" altLang="en-US" sz="2400" kern="0" cap="none" spc="0" normalizeH="0" baseline="0" noProof="0" dirty="0">
                <a:solidFill>
                  <a:srgbClr val="0070C0"/>
                </a:solidFill>
                <a:latin typeface="微软雅黑" panose="020B0503020204020204" pitchFamily="34" charset="-122"/>
                <a:ea typeface="微软雅黑" panose="020B0503020204020204" pitchFamily="34" charset="-122"/>
              </a:rPr>
              <a:t>元，估计可使用</a:t>
            </a:r>
            <a:r>
              <a:rPr kumimoji="1" lang="en-US" altLang="zh-CN" sz="2400" kern="0" cap="none" spc="0" normalizeH="0" baseline="0" noProof="0" dirty="0">
                <a:solidFill>
                  <a:srgbClr val="0070C0"/>
                </a:solidFill>
                <a:latin typeface="微软雅黑" panose="020B0503020204020204" pitchFamily="34" charset="-122"/>
                <a:ea typeface="微软雅黑" panose="020B0503020204020204" pitchFamily="34" charset="-122"/>
              </a:rPr>
              <a:t>10</a:t>
            </a:r>
            <a:r>
              <a:rPr kumimoji="1" lang="zh-CN" altLang="en-US" sz="2400" kern="0" cap="none" spc="0" normalizeH="0" baseline="0" noProof="0" dirty="0">
                <a:solidFill>
                  <a:srgbClr val="0070C0"/>
                </a:solidFill>
                <a:latin typeface="微软雅黑" panose="020B0503020204020204" pitchFamily="34" charset="-122"/>
                <a:ea typeface="微软雅黑" panose="020B0503020204020204" pitchFamily="34" charset="-122"/>
              </a:rPr>
              <a:t>年，期末净残值为</a:t>
            </a:r>
            <a:r>
              <a:rPr kumimoji="1" lang="en-US" altLang="zh-CN" sz="2400" kern="0" cap="none" spc="0" normalizeH="0" baseline="0" noProof="0" dirty="0">
                <a:solidFill>
                  <a:srgbClr val="0070C0"/>
                </a:solidFill>
                <a:latin typeface="微软雅黑" panose="020B0503020204020204" pitchFamily="34" charset="-122"/>
                <a:ea typeface="微软雅黑" panose="020B0503020204020204" pitchFamily="34" charset="-122"/>
              </a:rPr>
              <a:t>3000</a:t>
            </a:r>
            <a:r>
              <a:rPr kumimoji="1" lang="zh-CN" altLang="en-US" sz="2400" kern="0" cap="none" spc="0" normalizeH="0" baseline="0" noProof="0" dirty="0">
                <a:solidFill>
                  <a:srgbClr val="0070C0"/>
                </a:solidFill>
                <a:latin typeface="微软雅黑" panose="020B0503020204020204" pitchFamily="34" charset="-122"/>
                <a:ea typeface="微软雅黑" panose="020B0503020204020204" pitchFamily="34" charset="-122"/>
              </a:rPr>
              <a:t>元，年使用费为</a:t>
            </a:r>
            <a:r>
              <a:rPr kumimoji="1" lang="en-US" altLang="zh-CN" sz="2400" kern="0" cap="none" spc="0" normalizeH="0" baseline="0" noProof="0" dirty="0">
                <a:solidFill>
                  <a:srgbClr val="0070C0"/>
                </a:solidFill>
                <a:latin typeface="微软雅黑" panose="020B0503020204020204" pitchFamily="34" charset="-122"/>
                <a:ea typeface="微软雅黑" panose="020B0503020204020204" pitchFamily="34" charset="-122"/>
              </a:rPr>
              <a:t>5000</a:t>
            </a:r>
            <a:r>
              <a:rPr kumimoji="1" lang="zh-CN" altLang="en-US" sz="2400" kern="0" cap="none" spc="0" normalizeH="0" baseline="0" noProof="0" dirty="0">
                <a:solidFill>
                  <a:srgbClr val="0070C0"/>
                </a:solidFill>
                <a:latin typeface="微软雅黑" panose="020B0503020204020204" pitchFamily="34" charset="-122"/>
                <a:ea typeface="微软雅黑" panose="020B0503020204020204" pitchFamily="34" charset="-122"/>
              </a:rPr>
              <a:t>元。现有两个方案：方案一继续使用</a:t>
            </a:r>
            <a:r>
              <a:rPr kumimoji="1" lang="en-US" altLang="zh-CN" sz="2400" kern="0" cap="none" spc="0" normalizeH="0" baseline="0" noProof="0" dirty="0">
                <a:solidFill>
                  <a:srgbClr val="0070C0"/>
                </a:solidFill>
                <a:latin typeface="微软雅黑" panose="020B0503020204020204" pitchFamily="34" charset="-122"/>
                <a:ea typeface="微软雅黑" panose="020B0503020204020204" pitchFamily="34" charset="-122"/>
              </a:rPr>
              <a:t>A</a:t>
            </a:r>
            <a:r>
              <a:rPr kumimoji="1" lang="zh-CN" altLang="en-US" sz="2400" kern="0" cap="none" spc="0" normalizeH="0" baseline="0" noProof="0" dirty="0">
                <a:solidFill>
                  <a:srgbClr val="0070C0"/>
                </a:solidFill>
                <a:latin typeface="微软雅黑" panose="020B0503020204020204" pitchFamily="34" charset="-122"/>
                <a:ea typeface="微软雅黑" panose="020B0503020204020204" pitchFamily="34" charset="-122"/>
              </a:rPr>
              <a:t>，方案二购买</a:t>
            </a:r>
            <a:r>
              <a:rPr kumimoji="1" lang="en-US" altLang="zh-CN" sz="2400" kern="0" cap="none" spc="0" normalizeH="0" baseline="0" noProof="0" dirty="0">
                <a:solidFill>
                  <a:srgbClr val="0070C0"/>
                </a:solidFill>
                <a:latin typeface="微软雅黑" panose="020B0503020204020204" pitchFamily="34" charset="-122"/>
                <a:ea typeface="微软雅黑" panose="020B0503020204020204" pitchFamily="34" charset="-122"/>
              </a:rPr>
              <a:t>B</a:t>
            </a:r>
            <a:r>
              <a:rPr kumimoji="1" lang="zh-CN" altLang="en-US" sz="2400" kern="0" cap="none" spc="0" normalizeH="0" baseline="0" noProof="0" dirty="0">
                <a:solidFill>
                  <a:srgbClr val="0070C0"/>
                </a:solidFill>
                <a:latin typeface="微软雅黑" panose="020B0503020204020204" pitchFamily="34" charset="-122"/>
                <a:ea typeface="微软雅黑" panose="020B0503020204020204" pitchFamily="34" charset="-122"/>
              </a:rPr>
              <a:t>。已知基准折现率为</a:t>
            </a:r>
            <a:r>
              <a:rPr kumimoji="1" lang="en-US" altLang="zh-CN" sz="2400" kern="0" cap="none" spc="0" normalizeH="0" baseline="0" noProof="0" dirty="0">
                <a:solidFill>
                  <a:srgbClr val="0070C0"/>
                </a:solidFill>
                <a:latin typeface="微软雅黑" panose="020B0503020204020204" pitchFamily="34" charset="-122"/>
                <a:ea typeface="微软雅黑" panose="020B0503020204020204" pitchFamily="34" charset="-122"/>
              </a:rPr>
              <a:t>15</a:t>
            </a:r>
            <a:r>
              <a:rPr kumimoji="1" lang="zh-CN" altLang="en-US" sz="2400" kern="0" cap="none" spc="0" normalizeH="0" baseline="0" noProof="0" dirty="0">
                <a:solidFill>
                  <a:srgbClr val="0070C0"/>
                </a:solidFill>
                <a:latin typeface="微软雅黑" panose="020B0503020204020204" pitchFamily="34" charset="-122"/>
                <a:ea typeface="微软雅黑" panose="020B0503020204020204" pitchFamily="34" charset="-122"/>
              </a:rPr>
              <a:t>％，比较这两个方案的优劣？</a:t>
            </a:r>
          </a:p>
        </p:txBody>
      </p:sp>
      <p:sp>
        <p:nvSpPr>
          <p:cNvPr id="3" name="Text Box 5"/>
          <p:cNvSpPr txBox="1"/>
          <p:nvPr/>
        </p:nvSpPr>
        <p:spPr>
          <a:xfrm>
            <a:off x="871261" y="3367742"/>
            <a:ext cx="10752460" cy="3108543"/>
          </a:xfrm>
          <a:prstGeom prst="rect">
            <a:avLst/>
          </a:prstGeom>
          <a:noFill/>
          <a:ln w="9525">
            <a:noFill/>
          </a:ln>
        </p:spPr>
        <p:txBody>
          <a:bodyPr wrap="square" anchor="t" anchorCtr="0">
            <a:spAutoFit/>
          </a:bodyPr>
          <a:lstStyle/>
          <a:p>
            <a:r>
              <a:rPr lang="en-US" altLang="zh-CN" sz="2200" dirty="0">
                <a:latin typeface="华文细黑" panose="02010600040101010101" pitchFamily="2" charset="-122"/>
                <a:ea typeface="华文细黑" panose="02010600040101010101" pitchFamily="2" charset="-122"/>
              </a:rPr>
              <a:t> </a:t>
            </a:r>
            <a:r>
              <a:rPr lang="zh-CN" altLang="en-US" sz="2200" b="1" dirty="0">
                <a:latin typeface="华文细黑" panose="02010600040101010101" pitchFamily="2" charset="-122"/>
                <a:ea typeface="华文细黑" panose="02010600040101010101" pitchFamily="2" charset="-122"/>
              </a:rPr>
              <a:t>方案一：</a:t>
            </a:r>
          </a:p>
          <a:p>
            <a:r>
              <a:rPr lang="zh-CN" altLang="en-US" sz="2200" b="1" dirty="0">
                <a:latin typeface="华文细黑" panose="02010600040101010101" pitchFamily="2" charset="-122"/>
                <a:ea typeface="华文细黑" panose="02010600040101010101" pitchFamily="2" charset="-122"/>
              </a:rPr>
              <a:t>     </a:t>
            </a:r>
            <a:r>
              <a:rPr lang="en-US" altLang="zh-CN" sz="2200" b="1" dirty="0">
                <a:latin typeface="华文细黑" panose="02010600040101010101" pitchFamily="2" charset="-122"/>
                <a:ea typeface="华文细黑" panose="02010600040101010101" pitchFamily="2" charset="-122"/>
              </a:rPr>
              <a:t>AC</a:t>
            </a:r>
            <a:r>
              <a:rPr lang="zh-CN" altLang="en-US" sz="2200" b="1" dirty="0">
                <a:latin typeface="华文细黑" panose="02010600040101010101" pitchFamily="2" charset="-122"/>
                <a:ea typeface="华文细黑" panose="02010600040101010101" pitchFamily="2" charset="-122"/>
              </a:rPr>
              <a:t>（</a:t>
            </a:r>
            <a:r>
              <a:rPr lang="en-US" altLang="zh-CN" sz="2200" b="1" dirty="0">
                <a:latin typeface="华文细黑" panose="02010600040101010101" pitchFamily="2" charset="-122"/>
                <a:ea typeface="华文细黑" panose="02010600040101010101" pitchFamily="2" charset="-122"/>
              </a:rPr>
              <a:t>A</a:t>
            </a:r>
            <a:r>
              <a:rPr lang="zh-CN" altLang="en-US" sz="2200" b="1" dirty="0">
                <a:latin typeface="华文细黑" panose="02010600040101010101" pitchFamily="2" charset="-122"/>
                <a:ea typeface="华文细黑" panose="02010600040101010101" pitchFamily="2" charset="-122"/>
              </a:rPr>
              <a:t>） </a:t>
            </a:r>
            <a:r>
              <a:rPr lang="en-US" altLang="zh-CN" sz="2200" b="1" dirty="0">
                <a:latin typeface="华文细黑" panose="02010600040101010101" pitchFamily="2" charset="-122"/>
                <a:ea typeface="华文细黑" panose="02010600040101010101" pitchFamily="2" charset="-122"/>
              </a:rPr>
              <a:t>=6000</a:t>
            </a:r>
            <a:r>
              <a:rPr lang="zh-CN" altLang="en-US" sz="2200" b="1" dirty="0">
                <a:latin typeface="华文细黑" panose="02010600040101010101" pitchFamily="2" charset="-122"/>
                <a:ea typeface="华文细黑" panose="02010600040101010101" pitchFamily="2" charset="-122"/>
              </a:rPr>
              <a:t>（</a:t>
            </a:r>
            <a:r>
              <a:rPr lang="en-US" altLang="zh-CN" sz="2200" b="1" dirty="0">
                <a:latin typeface="华文细黑" panose="02010600040101010101" pitchFamily="2" charset="-122"/>
                <a:ea typeface="华文细黑" panose="02010600040101010101" pitchFamily="2" charset="-122"/>
              </a:rPr>
              <a:t>A</a:t>
            </a:r>
            <a:r>
              <a:rPr lang="zh-CN" altLang="en-US" sz="2200" b="1" dirty="0">
                <a:latin typeface="华文细黑" panose="02010600040101010101" pitchFamily="2" charset="-122"/>
                <a:ea typeface="华文细黑" panose="02010600040101010101" pitchFamily="2" charset="-122"/>
              </a:rPr>
              <a:t>／</a:t>
            </a:r>
            <a:r>
              <a:rPr lang="en-US" altLang="zh-CN" sz="2200" b="1" dirty="0">
                <a:latin typeface="华文细黑" panose="02010600040101010101" pitchFamily="2" charset="-122"/>
                <a:ea typeface="华文细黑" panose="02010600040101010101" pitchFamily="2" charset="-122"/>
              </a:rPr>
              <a:t>P</a:t>
            </a:r>
            <a:r>
              <a:rPr lang="zh-CN" altLang="en-US" sz="2200" b="1" dirty="0">
                <a:latin typeface="华文细黑" panose="02010600040101010101" pitchFamily="2" charset="-122"/>
                <a:ea typeface="华文细黑" panose="02010600040101010101" pitchFamily="2" charset="-122"/>
              </a:rPr>
              <a:t>，</a:t>
            </a:r>
            <a:r>
              <a:rPr lang="en-US" altLang="zh-CN" sz="2200" b="1" dirty="0">
                <a:latin typeface="华文细黑" panose="02010600040101010101" pitchFamily="2" charset="-122"/>
                <a:ea typeface="华文细黑" panose="02010600040101010101" pitchFamily="2" charset="-122"/>
              </a:rPr>
              <a:t>15</a:t>
            </a:r>
            <a:r>
              <a:rPr lang="zh-CN" altLang="en-US" sz="2200" b="1" dirty="0">
                <a:latin typeface="华文细黑" panose="02010600040101010101" pitchFamily="2" charset="-122"/>
                <a:ea typeface="华文细黑" panose="02010600040101010101" pitchFamily="2" charset="-122"/>
              </a:rPr>
              <a:t>％，</a:t>
            </a:r>
            <a:r>
              <a:rPr lang="en-US" altLang="zh-CN" sz="2200" b="1" dirty="0">
                <a:latin typeface="华文细黑" panose="02010600040101010101" pitchFamily="2" charset="-122"/>
                <a:ea typeface="华文细黑" panose="02010600040101010101" pitchFamily="2" charset="-122"/>
              </a:rPr>
              <a:t>6</a:t>
            </a:r>
            <a:r>
              <a:rPr lang="zh-CN" altLang="en-US" sz="2200" b="1" dirty="0">
                <a:latin typeface="华文细黑" panose="02010600040101010101" pitchFamily="2" charset="-122"/>
                <a:ea typeface="华文细黑" panose="02010600040101010101" pitchFamily="2" charset="-122"/>
              </a:rPr>
              <a:t>）</a:t>
            </a:r>
            <a:r>
              <a:rPr lang="en-US" altLang="zh-CN" sz="2200" b="1" dirty="0">
                <a:latin typeface="华文细黑" panose="02010600040101010101" pitchFamily="2" charset="-122"/>
                <a:ea typeface="华文细黑" panose="02010600040101010101" pitchFamily="2" charset="-122"/>
              </a:rPr>
              <a:t>+7500</a:t>
            </a:r>
            <a:r>
              <a:rPr lang="zh-CN" altLang="en-US" sz="2200" b="1" dirty="0">
                <a:latin typeface="华文细黑" panose="02010600040101010101" pitchFamily="2" charset="-122"/>
                <a:ea typeface="华文细黑" panose="02010600040101010101" pitchFamily="2" charset="-122"/>
              </a:rPr>
              <a:t>－</a:t>
            </a:r>
            <a:r>
              <a:rPr lang="en-US" altLang="zh-CN" sz="2200" b="1" dirty="0">
                <a:latin typeface="华文细黑" panose="02010600040101010101" pitchFamily="2" charset="-122"/>
                <a:ea typeface="华文细黑" panose="02010600040101010101" pitchFamily="2" charset="-122"/>
              </a:rPr>
              <a:t>2000</a:t>
            </a:r>
            <a:r>
              <a:rPr lang="zh-CN" altLang="en-US" sz="2200" b="1" dirty="0">
                <a:latin typeface="华文细黑" panose="02010600040101010101" pitchFamily="2" charset="-122"/>
                <a:ea typeface="华文细黑" panose="02010600040101010101" pitchFamily="2" charset="-122"/>
              </a:rPr>
              <a:t>（</a:t>
            </a:r>
            <a:r>
              <a:rPr lang="en-US" altLang="zh-CN" sz="2200" b="1" dirty="0">
                <a:latin typeface="华文细黑" panose="02010600040101010101" pitchFamily="2" charset="-122"/>
                <a:ea typeface="华文细黑" panose="02010600040101010101" pitchFamily="2" charset="-122"/>
              </a:rPr>
              <a:t>A/F,15%,6</a:t>
            </a:r>
            <a:r>
              <a:rPr lang="zh-CN" altLang="en-US" sz="2200" b="1" dirty="0">
                <a:latin typeface="华文细黑" panose="02010600040101010101" pitchFamily="2" charset="-122"/>
                <a:ea typeface="华文细黑" panose="02010600040101010101" pitchFamily="2" charset="-122"/>
              </a:rPr>
              <a:t>）</a:t>
            </a:r>
            <a:endParaRPr lang="en-US" altLang="zh-CN" sz="2200" b="1" dirty="0">
              <a:latin typeface="华文细黑" panose="02010600040101010101" pitchFamily="2" charset="-122"/>
              <a:ea typeface="华文细黑" panose="02010600040101010101" pitchFamily="2" charset="-122"/>
            </a:endParaRPr>
          </a:p>
          <a:p>
            <a:r>
              <a:rPr lang="zh-CN" altLang="en-US" sz="2200" b="1" dirty="0">
                <a:latin typeface="华文细黑" panose="02010600040101010101" pitchFamily="2" charset="-122"/>
                <a:ea typeface="华文细黑" panose="02010600040101010101" pitchFamily="2" charset="-122"/>
              </a:rPr>
              <a:t>                       ＝</a:t>
            </a:r>
            <a:r>
              <a:rPr lang="en-US" altLang="zh-CN" sz="2200" b="1" dirty="0">
                <a:latin typeface="华文细黑" panose="02010600040101010101" pitchFamily="2" charset="-122"/>
                <a:ea typeface="华文细黑" panose="02010600040101010101" pitchFamily="2" charset="-122"/>
              </a:rPr>
              <a:t>8856 .8</a:t>
            </a:r>
            <a:r>
              <a:rPr lang="zh-CN" altLang="en-US" sz="2200" b="1" dirty="0">
                <a:latin typeface="华文细黑" panose="02010600040101010101" pitchFamily="2" charset="-122"/>
                <a:ea typeface="华文细黑" panose="02010600040101010101" pitchFamily="2" charset="-122"/>
              </a:rPr>
              <a:t>（元）</a:t>
            </a:r>
          </a:p>
          <a:p>
            <a:r>
              <a:rPr lang="zh-CN" altLang="en-US" sz="2200" b="1" dirty="0">
                <a:latin typeface="华文细黑" panose="02010600040101010101" pitchFamily="2" charset="-122"/>
                <a:ea typeface="华文细黑" panose="02010600040101010101" pitchFamily="2" charset="-122"/>
              </a:rPr>
              <a:t> 方案二：</a:t>
            </a:r>
          </a:p>
          <a:p>
            <a:pPr algn="just"/>
            <a:r>
              <a:rPr lang="zh-CN" altLang="en-US" sz="2200" b="1" dirty="0">
                <a:latin typeface="华文细黑" panose="02010600040101010101" pitchFamily="2" charset="-122"/>
                <a:ea typeface="华文细黑" panose="02010600040101010101" pitchFamily="2" charset="-122"/>
              </a:rPr>
              <a:t>     </a:t>
            </a:r>
            <a:r>
              <a:rPr lang="en-US" altLang="zh-CN" sz="2200" b="1" dirty="0">
                <a:latin typeface="华文细黑" panose="02010600040101010101" pitchFamily="2" charset="-122"/>
                <a:ea typeface="华文细黑" panose="02010600040101010101" pitchFamily="2" charset="-122"/>
              </a:rPr>
              <a:t>AC</a:t>
            </a:r>
            <a:r>
              <a:rPr lang="zh-CN" altLang="en-US" sz="2200" b="1" dirty="0">
                <a:latin typeface="华文细黑" panose="02010600040101010101" pitchFamily="2" charset="-122"/>
                <a:ea typeface="华文细黑" panose="02010600040101010101" pitchFamily="2" charset="-122"/>
              </a:rPr>
              <a:t>（</a:t>
            </a:r>
            <a:r>
              <a:rPr lang="en-US" altLang="zh-CN" sz="2200" b="1" dirty="0">
                <a:latin typeface="华文细黑" panose="02010600040101010101" pitchFamily="2" charset="-122"/>
                <a:ea typeface="华文细黑" panose="02010600040101010101" pitchFamily="2" charset="-122"/>
              </a:rPr>
              <a:t>B</a:t>
            </a:r>
            <a:r>
              <a:rPr lang="zh-CN" altLang="en-US" sz="2200" b="1" dirty="0">
                <a:latin typeface="华文细黑" panose="02010600040101010101" pitchFamily="2" charset="-122"/>
                <a:ea typeface="华文细黑" panose="02010600040101010101" pitchFamily="2" charset="-122"/>
              </a:rPr>
              <a:t>） </a:t>
            </a:r>
            <a:r>
              <a:rPr lang="en-US" altLang="zh-CN" sz="2200" b="1" dirty="0">
                <a:latin typeface="华文细黑" panose="02010600040101010101" pitchFamily="2" charset="-122"/>
                <a:ea typeface="华文细黑" panose="02010600040101010101" pitchFamily="2" charset="-122"/>
              </a:rPr>
              <a:t>=24000</a:t>
            </a:r>
            <a:r>
              <a:rPr lang="zh-CN" altLang="en-US" sz="2200" b="1" dirty="0">
                <a:latin typeface="华文细黑" panose="02010600040101010101" pitchFamily="2" charset="-122"/>
                <a:ea typeface="华文细黑" panose="02010600040101010101" pitchFamily="2" charset="-122"/>
              </a:rPr>
              <a:t>（</a:t>
            </a:r>
            <a:r>
              <a:rPr lang="en-US" altLang="zh-CN" sz="2200" b="1" dirty="0">
                <a:latin typeface="华文细黑" panose="02010600040101010101" pitchFamily="2" charset="-122"/>
                <a:ea typeface="华文细黑" panose="02010600040101010101" pitchFamily="2" charset="-122"/>
              </a:rPr>
              <a:t>A</a:t>
            </a:r>
            <a:r>
              <a:rPr lang="zh-CN" altLang="en-US" sz="2200" b="1" dirty="0">
                <a:latin typeface="华文细黑" panose="02010600040101010101" pitchFamily="2" charset="-122"/>
                <a:ea typeface="华文细黑" panose="02010600040101010101" pitchFamily="2" charset="-122"/>
              </a:rPr>
              <a:t>／</a:t>
            </a:r>
            <a:r>
              <a:rPr lang="en-US" altLang="zh-CN" sz="2200" b="1" dirty="0">
                <a:latin typeface="华文细黑" panose="02010600040101010101" pitchFamily="2" charset="-122"/>
                <a:ea typeface="华文细黑" panose="02010600040101010101" pitchFamily="2" charset="-122"/>
              </a:rPr>
              <a:t>P</a:t>
            </a:r>
            <a:r>
              <a:rPr lang="zh-CN" altLang="en-US" sz="2200" b="1" dirty="0">
                <a:latin typeface="华文细黑" panose="02010600040101010101" pitchFamily="2" charset="-122"/>
                <a:ea typeface="华文细黑" panose="02010600040101010101" pitchFamily="2" charset="-122"/>
              </a:rPr>
              <a:t>，</a:t>
            </a:r>
            <a:r>
              <a:rPr lang="en-US" altLang="zh-CN" sz="2200" b="1" dirty="0">
                <a:latin typeface="华文细黑" panose="02010600040101010101" pitchFamily="2" charset="-122"/>
                <a:ea typeface="华文细黑" panose="02010600040101010101" pitchFamily="2" charset="-122"/>
              </a:rPr>
              <a:t>15</a:t>
            </a:r>
            <a:r>
              <a:rPr lang="zh-CN" altLang="en-US" sz="2200" b="1" dirty="0">
                <a:latin typeface="华文细黑" panose="02010600040101010101" pitchFamily="2" charset="-122"/>
                <a:ea typeface="华文细黑" panose="02010600040101010101" pitchFamily="2" charset="-122"/>
              </a:rPr>
              <a:t>％，</a:t>
            </a:r>
            <a:r>
              <a:rPr lang="en-US" altLang="zh-CN" sz="2200" b="1" dirty="0">
                <a:latin typeface="华文细黑" panose="02010600040101010101" pitchFamily="2" charset="-122"/>
                <a:ea typeface="华文细黑" panose="02010600040101010101" pitchFamily="2" charset="-122"/>
              </a:rPr>
              <a:t>10</a:t>
            </a:r>
            <a:r>
              <a:rPr lang="zh-CN" altLang="en-US" sz="2200" b="1" dirty="0">
                <a:latin typeface="华文细黑" panose="02010600040101010101" pitchFamily="2" charset="-122"/>
                <a:ea typeface="华文细黑" panose="02010600040101010101" pitchFamily="2" charset="-122"/>
              </a:rPr>
              <a:t>）＋</a:t>
            </a:r>
            <a:r>
              <a:rPr lang="en-US" altLang="zh-CN" sz="2200" b="1" dirty="0">
                <a:latin typeface="华文细黑" panose="02010600040101010101" pitchFamily="2" charset="-122"/>
                <a:ea typeface="华文细黑" panose="02010600040101010101" pitchFamily="2" charset="-122"/>
              </a:rPr>
              <a:t>5000</a:t>
            </a:r>
            <a:r>
              <a:rPr lang="zh-CN" altLang="en-US" sz="2200" b="1" dirty="0">
                <a:latin typeface="华文细黑" panose="02010600040101010101" pitchFamily="2" charset="-122"/>
                <a:ea typeface="华文细黑" panose="02010600040101010101" pitchFamily="2" charset="-122"/>
              </a:rPr>
              <a:t>－</a:t>
            </a:r>
            <a:r>
              <a:rPr lang="en-US" altLang="zh-CN" sz="2200" b="1" dirty="0">
                <a:latin typeface="华文细黑" panose="02010600040101010101" pitchFamily="2" charset="-122"/>
                <a:ea typeface="华文细黑" panose="02010600040101010101" pitchFamily="2" charset="-122"/>
              </a:rPr>
              <a:t>3000 </a:t>
            </a:r>
            <a:r>
              <a:rPr lang="zh-CN" altLang="en-US" sz="2200" b="1" dirty="0">
                <a:latin typeface="华文细黑" panose="02010600040101010101" pitchFamily="2" charset="-122"/>
                <a:ea typeface="华文细黑" panose="02010600040101010101" pitchFamily="2" charset="-122"/>
              </a:rPr>
              <a:t>（</a:t>
            </a:r>
            <a:r>
              <a:rPr lang="en-US" altLang="zh-CN" sz="2200" b="1" dirty="0">
                <a:latin typeface="华文细黑" panose="02010600040101010101" pitchFamily="2" charset="-122"/>
                <a:ea typeface="华文细黑" panose="02010600040101010101" pitchFamily="2" charset="-122"/>
              </a:rPr>
              <a:t>A/F,15%,10</a:t>
            </a:r>
            <a:r>
              <a:rPr lang="zh-CN" altLang="en-US" sz="2200" b="1" dirty="0">
                <a:latin typeface="华文细黑" panose="02010600040101010101" pitchFamily="2" charset="-122"/>
                <a:ea typeface="华文细黑" panose="02010600040101010101" pitchFamily="2" charset="-122"/>
              </a:rPr>
              <a:t>）</a:t>
            </a:r>
            <a:endParaRPr lang="en-US" altLang="zh-CN" sz="2200" b="1" dirty="0">
              <a:latin typeface="华文细黑" panose="02010600040101010101" pitchFamily="2" charset="-122"/>
              <a:ea typeface="华文细黑" panose="02010600040101010101" pitchFamily="2" charset="-122"/>
            </a:endParaRPr>
          </a:p>
          <a:p>
            <a:pPr algn="just"/>
            <a:r>
              <a:rPr lang="en-US" altLang="zh-CN" sz="2200" b="1" dirty="0">
                <a:latin typeface="华文细黑" panose="02010600040101010101" pitchFamily="2" charset="-122"/>
                <a:ea typeface="华文细黑" panose="02010600040101010101" pitchFamily="2" charset="-122"/>
              </a:rPr>
              <a:t>                      </a:t>
            </a:r>
            <a:r>
              <a:rPr lang="zh-CN" altLang="en-US" sz="2200" b="1" dirty="0">
                <a:latin typeface="华文细黑" panose="02010600040101010101" pitchFamily="2" charset="-122"/>
                <a:ea typeface="华文细黑" panose="02010600040101010101" pitchFamily="2" charset="-122"/>
              </a:rPr>
              <a:t>＝</a:t>
            </a:r>
            <a:r>
              <a:rPr lang="en-US" altLang="zh-CN" sz="2200" b="1" dirty="0">
                <a:latin typeface="华文细黑" panose="02010600040101010101" pitchFamily="2" charset="-122"/>
                <a:ea typeface="华文细黑" panose="02010600040101010101" pitchFamily="2" charset="-122"/>
              </a:rPr>
              <a:t>9634.3</a:t>
            </a:r>
            <a:r>
              <a:rPr lang="zh-CN" altLang="en-US" sz="2200" b="1" dirty="0">
                <a:latin typeface="华文细黑" panose="02010600040101010101" pitchFamily="2" charset="-122"/>
                <a:ea typeface="华文细黑" panose="02010600040101010101" pitchFamily="2" charset="-122"/>
              </a:rPr>
              <a:t>（元）</a:t>
            </a:r>
          </a:p>
          <a:p>
            <a:pPr>
              <a:spcBef>
                <a:spcPts val="1200"/>
              </a:spcBef>
            </a:pPr>
            <a:r>
              <a:rPr lang="en-US" altLang="zh-CN" sz="2200" b="1" dirty="0">
                <a:latin typeface="华文细黑" panose="02010600040101010101" pitchFamily="2" charset="-122"/>
                <a:ea typeface="华文细黑" panose="02010600040101010101" pitchFamily="2" charset="-122"/>
              </a:rPr>
              <a:t>     AC</a:t>
            </a:r>
            <a:r>
              <a:rPr lang="zh-CN" altLang="en-US" sz="2200" b="1" dirty="0">
                <a:latin typeface="华文细黑" panose="02010600040101010101" pitchFamily="2" charset="-122"/>
                <a:ea typeface="华文细黑" panose="02010600040101010101" pitchFamily="2" charset="-122"/>
              </a:rPr>
              <a:t>（</a:t>
            </a:r>
            <a:r>
              <a:rPr lang="en-US" altLang="zh-CN" sz="2200" b="1" dirty="0">
                <a:latin typeface="华文细黑" panose="02010600040101010101" pitchFamily="2" charset="-122"/>
                <a:ea typeface="华文细黑" panose="02010600040101010101" pitchFamily="2" charset="-122"/>
              </a:rPr>
              <a:t>B</a:t>
            </a:r>
            <a:r>
              <a:rPr lang="zh-CN" altLang="en-US" sz="2200" b="1" dirty="0">
                <a:latin typeface="华文细黑" panose="02010600040101010101" pitchFamily="2" charset="-122"/>
                <a:ea typeface="华文细黑" panose="02010600040101010101" pitchFamily="2" charset="-122"/>
              </a:rPr>
              <a:t>）＝</a:t>
            </a:r>
            <a:r>
              <a:rPr lang="en-US" altLang="zh-CN" sz="2200" b="1" dirty="0">
                <a:latin typeface="华文细黑" panose="02010600040101010101" pitchFamily="2" charset="-122"/>
                <a:ea typeface="华文细黑" panose="02010600040101010101" pitchFamily="2" charset="-122"/>
              </a:rPr>
              <a:t>9634.3</a:t>
            </a:r>
            <a:r>
              <a:rPr lang="zh-CN" altLang="en-US" sz="2200" b="1" dirty="0">
                <a:latin typeface="华文细黑" panose="02010600040101010101" pitchFamily="2" charset="-122"/>
                <a:ea typeface="华文细黑" panose="02010600040101010101" pitchFamily="2" charset="-122"/>
              </a:rPr>
              <a:t>元＞</a:t>
            </a:r>
            <a:r>
              <a:rPr lang="en-US" altLang="zh-CN" sz="2200" b="1" dirty="0">
                <a:latin typeface="华文细黑" panose="02010600040101010101" pitchFamily="2" charset="-122"/>
                <a:ea typeface="华文细黑" panose="02010600040101010101" pitchFamily="2" charset="-122"/>
              </a:rPr>
              <a:t> AC</a:t>
            </a:r>
            <a:r>
              <a:rPr lang="zh-CN" altLang="en-US" sz="2200" b="1" dirty="0">
                <a:latin typeface="华文细黑" panose="02010600040101010101" pitchFamily="2" charset="-122"/>
                <a:ea typeface="华文细黑" panose="02010600040101010101" pitchFamily="2" charset="-122"/>
              </a:rPr>
              <a:t>（</a:t>
            </a:r>
            <a:r>
              <a:rPr lang="en-US" altLang="zh-CN" sz="2200" b="1" dirty="0">
                <a:latin typeface="华文细黑" panose="02010600040101010101" pitchFamily="2" charset="-122"/>
                <a:ea typeface="华文细黑" panose="02010600040101010101" pitchFamily="2" charset="-122"/>
              </a:rPr>
              <a:t>A</a:t>
            </a:r>
            <a:r>
              <a:rPr lang="zh-CN" altLang="en-US" sz="2200" b="1" dirty="0">
                <a:latin typeface="华文细黑" panose="02010600040101010101" pitchFamily="2" charset="-122"/>
                <a:ea typeface="华文细黑" panose="02010600040101010101" pitchFamily="2" charset="-122"/>
              </a:rPr>
              <a:t>） ＝</a:t>
            </a:r>
            <a:r>
              <a:rPr lang="en-US" altLang="zh-CN" sz="2200" b="1" dirty="0">
                <a:latin typeface="华文细黑" panose="02010600040101010101" pitchFamily="2" charset="-122"/>
                <a:ea typeface="华文细黑" panose="02010600040101010101" pitchFamily="2" charset="-122"/>
              </a:rPr>
              <a:t>8856.8</a:t>
            </a:r>
            <a:r>
              <a:rPr lang="zh-CN" altLang="en-US" sz="2200" b="1" dirty="0">
                <a:latin typeface="华文细黑" panose="02010600040101010101" pitchFamily="2" charset="-122"/>
                <a:ea typeface="华文细黑" panose="02010600040101010101" pitchFamily="2" charset="-122"/>
              </a:rPr>
              <a:t>（元）</a:t>
            </a:r>
          </a:p>
          <a:p>
            <a:pPr>
              <a:spcBef>
                <a:spcPts val="1200"/>
              </a:spcBef>
            </a:pPr>
            <a:r>
              <a:rPr lang="zh-CN" altLang="en-US" sz="2200" b="1" dirty="0">
                <a:latin typeface="华文细黑" panose="02010600040101010101" pitchFamily="2" charset="-122"/>
                <a:ea typeface="华文细黑" panose="02010600040101010101" pitchFamily="2" charset="-122"/>
              </a:rPr>
              <a:t>     方案一比方案二优，平均每年可以节约费用</a:t>
            </a:r>
            <a:r>
              <a:rPr lang="en-US" altLang="zh-CN" sz="2200" b="1" dirty="0">
                <a:latin typeface="华文细黑" panose="02010600040101010101" pitchFamily="2" charset="-122"/>
                <a:ea typeface="华文细黑" panose="02010600040101010101" pitchFamily="2" charset="-122"/>
              </a:rPr>
              <a:t>778.5</a:t>
            </a:r>
            <a:r>
              <a:rPr lang="zh-CN" altLang="en-US" sz="2200" b="1" dirty="0">
                <a:latin typeface="华文细黑" panose="02010600040101010101" pitchFamily="2" charset="-122"/>
                <a:ea typeface="华文细黑" panose="02010600040101010101" pitchFamily="2" charset="-122"/>
              </a:rPr>
              <a:t>元。</a:t>
            </a:r>
          </a:p>
        </p:txBody>
      </p:sp>
      <p:sp>
        <p:nvSpPr>
          <p:cNvPr id="4" name="矩形 3">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53969D0A-E4F0-4252-A0F6-C98323B62F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6" name="椭圆 5">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设备寿命与更新决策</a:t>
            </a:r>
          </a:p>
        </p:txBody>
      </p:sp>
    </p:spTree>
    <p:extLst>
      <p:ext uri="{BB962C8B-B14F-4D97-AF65-F5344CB8AC3E}">
        <p14:creationId xmlns:p14="http://schemas.microsoft.com/office/powerpoint/2010/main" val="81495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设备寿命与更新决策</a:t>
            </a:r>
          </a:p>
        </p:txBody>
      </p:sp>
      <p:sp>
        <p:nvSpPr>
          <p:cNvPr id="8" name="矩形 7">
            <a:extLst>
              <a:ext uri="{FF2B5EF4-FFF2-40B4-BE49-F238E27FC236}">
                <a16:creationId xmlns:a16="http://schemas.microsoft.com/office/drawing/2014/main" id="{A90FA3ED-1CD6-4332-AC44-ACF31418C300}"/>
              </a:ext>
            </a:extLst>
          </p:cNvPr>
          <p:cNvSpPr/>
          <p:nvPr/>
        </p:nvSpPr>
        <p:spPr>
          <a:xfrm>
            <a:off x="833549" y="6105071"/>
            <a:ext cx="1085215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E6C5343-015E-49DC-833D-D7B11D5DA69C}"/>
              </a:ext>
            </a:extLst>
          </p:cNvPr>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32761" y="6241053"/>
            <a:ext cx="3311941" cy="496620"/>
          </a:xfrm>
          <a:prstGeom prst="rect">
            <a:avLst/>
          </a:prstGeom>
        </p:spPr>
      </p:pic>
      <p:sp>
        <p:nvSpPr>
          <p:cNvPr id="6" name="矩形 5"/>
          <p:cNvSpPr/>
          <p:nvPr/>
        </p:nvSpPr>
        <p:spPr>
          <a:xfrm>
            <a:off x="1154986" y="1506945"/>
            <a:ext cx="10655839" cy="4108817"/>
          </a:xfrm>
          <a:prstGeom prst="rect">
            <a:avLst/>
          </a:prstGeom>
        </p:spPr>
        <p:txBody>
          <a:bodyPr wrap="square">
            <a:spAutoFit/>
          </a:bodyPr>
          <a:lstStyle/>
          <a:p>
            <a:pPr>
              <a:lnSpc>
                <a:spcPct val="150000"/>
              </a:lnSpc>
              <a:buClr>
                <a:srgbClr val="00FF00"/>
              </a:buClr>
              <a:buSzPct val="90000"/>
            </a:pPr>
            <a:r>
              <a:rPr lang="en-US" altLang="zh-CN" sz="2400" b="1" dirty="0">
                <a:solidFill>
                  <a:srgbClr val="0070C0"/>
                </a:solidFill>
                <a:latin typeface="微软雅黑" panose="020B0503020204020204" pitchFamily="34" charset="-122"/>
                <a:ea typeface="微软雅黑" panose="020B0503020204020204" pitchFamily="34" charset="-122"/>
              </a:rPr>
              <a:t>1</a:t>
            </a:r>
            <a:r>
              <a:rPr lang="zh-CN" altLang="en-US" sz="2400" b="1" dirty="0">
                <a:solidFill>
                  <a:srgbClr val="0070C0"/>
                </a:solidFill>
                <a:latin typeface="微软雅黑" panose="020B0503020204020204" pitchFamily="34" charset="-122"/>
                <a:ea typeface="微软雅黑" panose="020B0503020204020204" pitchFamily="34" charset="-122"/>
              </a:rPr>
              <a:t>、设备的寿命</a:t>
            </a:r>
          </a:p>
          <a:p>
            <a:pPr lvl="1">
              <a:lnSpc>
                <a:spcPct val="150000"/>
              </a:lnSpc>
              <a:spcBef>
                <a:spcPts val="1800"/>
              </a:spcBef>
              <a:buClr>
                <a:srgbClr val="00FF00"/>
              </a:buClr>
              <a:buSzPct val="75000"/>
            </a:pPr>
            <a:r>
              <a:rPr lang="zh-CN" altLang="en-US" sz="2400" b="1" dirty="0">
                <a:solidFill>
                  <a:srgbClr val="660033"/>
                </a:solidFill>
                <a:latin typeface="微软雅黑" panose="020B0503020204020204" pitchFamily="34" charset="-122"/>
                <a:ea typeface="微软雅黑" panose="020B0503020204020204" pitchFamily="34" charset="-122"/>
              </a:rPr>
              <a:t>（</a:t>
            </a:r>
            <a:r>
              <a:rPr lang="en-US" altLang="zh-CN" sz="2400" b="1" dirty="0">
                <a:solidFill>
                  <a:srgbClr val="660033"/>
                </a:solidFill>
                <a:latin typeface="微软雅黑" panose="020B0503020204020204" pitchFamily="34" charset="-122"/>
                <a:ea typeface="微软雅黑" panose="020B0503020204020204" pitchFamily="34" charset="-122"/>
              </a:rPr>
              <a:t>1</a:t>
            </a:r>
            <a:r>
              <a:rPr lang="zh-CN" altLang="en-US" sz="2400" b="1" dirty="0">
                <a:solidFill>
                  <a:srgbClr val="660033"/>
                </a:solidFill>
                <a:latin typeface="微软雅黑" panose="020B0503020204020204" pitchFamily="34" charset="-122"/>
                <a:ea typeface="微软雅黑" panose="020B0503020204020204" pitchFamily="34" charset="-122"/>
              </a:rPr>
              <a:t>）自然寿命</a:t>
            </a:r>
            <a:r>
              <a:rPr lang="zh-CN" altLang="en-US" sz="2400" dirty="0">
                <a:solidFill>
                  <a:srgbClr val="000000"/>
                </a:solidFill>
                <a:latin typeface="微软雅黑" panose="020B0503020204020204" pitchFamily="34" charset="-122"/>
                <a:ea typeface="微软雅黑" panose="020B0503020204020204" pitchFamily="34" charset="-122"/>
              </a:rPr>
              <a:t>，又称</a:t>
            </a:r>
            <a:r>
              <a:rPr lang="zh-CN" altLang="en-US" sz="2400" b="1" dirty="0">
                <a:solidFill>
                  <a:srgbClr val="660033"/>
                </a:solidFill>
                <a:latin typeface="微软雅黑" panose="020B0503020204020204" pitchFamily="34" charset="-122"/>
                <a:ea typeface="微软雅黑" panose="020B0503020204020204" pitchFamily="34" charset="-122"/>
              </a:rPr>
              <a:t>物质寿命</a:t>
            </a:r>
            <a:r>
              <a:rPr lang="zh-CN" altLang="en-US" sz="2400" dirty="0">
                <a:solidFill>
                  <a:srgbClr val="000000"/>
                </a:solidFill>
                <a:latin typeface="微软雅黑" panose="020B0503020204020204" pitchFamily="34" charset="-122"/>
                <a:ea typeface="微软雅黑" panose="020B0503020204020204" pitchFamily="34" charset="-122"/>
              </a:rPr>
              <a:t>，从投入使用开始，直到因发生物质磨损而</a:t>
            </a:r>
            <a:r>
              <a:rPr lang="zh-CN" altLang="en-US" sz="2400" b="1" dirty="0">
                <a:solidFill>
                  <a:srgbClr val="FF0000"/>
                </a:solidFill>
                <a:latin typeface="微软雅黑" panose="020B0503020204020204" pitchFamily="34" charset="-122"/>
                <a:ea typeface="微软雅黑" panose="020B0503020204020204" pitchFamily="34" charset="-122"/>
              </a:rPr>
              <a:t>不能继续使用、报废为止</a:t>
            </a:r>
            <a:r>
              <a:rPr lang="zh-CN" altLang="en-US" sz="2400" dirty="0">
                <a:solidFill>
                  <a:srgbClr val="000000"/>
                </a:solidFill>
                <a:latin typeface="微软雅黑" panose="020B0503020204020204" pitchFamily="34" charset="-122"/>
                <a:ea typeface="微软雅黑" panose="020B0503020204020204" pitchFamily="34" charset="-122"/>
              </a:rPr>
              <a:t>所经历的时间。主要由</a:t>
            </a:r>
            <a:r>
              <a:rPr lang="zh-CN" altLang="en-US" sz="2400" b="1" dirty="0">
                <a:solidFill>
                  <a:srgbClr val="FF0000"/>
                </a:solidFill>
                <a:latin typeface="微软雅黑" panose="020B0503020204020204" pitchFamily="34" charset="-122"/>
                <a:ea typeface="微软雅黑" panose="020B0503020204020204" pitchFamily="34" charset="-122"/>
              </a:rPr>
              <a:t>有形磨损</a:t>
            </a:r>
            <a:r>
              <a:rPr lang="zh-CN" altLang="en-US" sz="2400" dirty="0">
                <a:solidFill>
                  <a:srgbClr val="000000"/>
                </a:solidFill>
                <a:latin typeface="微软雅黑" panose="020B0503020204020204" pitchFamily="34" charset="-122"/>
                <a:ea typeface="微软雅黑" panose="020B0503020204020204" pitchFamily="34" charset="-122"/>
              </a:rPr>
              <a:t>所决定。</a:t>
            </a:r>
            <a:endParaRPr lang="en-US" altLang="zh-CN" sz="2400" dirty="0">
              <a:solidFill>
                <a:srgbClr val="000000"/>
              </a:solidFill>
              <a:latin typeface="微软雅黑" panose="020B0503020204020204" pitchFamily="34" charset="-122"/>
              <a:ea typeface="微软雅黑" panose="020B0503020204020204" pitchFamily="34" charset="-122"/>
            </a:endParaRPr>
          </a:p>
          <a:p>
            <a:pPr lvl="1">
              <a:lnSpc>
                <a:spcPct val="150000"/>
              </a:lnSpc>
              <a:spcBef>
                <a:spcPts val="1800"/>
              </a:spcBef>
              <a:buClr>
                <a:srgbClr val="00FF00"/>
              </a:buClr>
              <a:buSzPct val="75000"/>
            </a:pPr>
            <a:r>
              <a:rPr lang="zh-CN" altLang="en-US" sz="2400" b="1" dirty="0">
                <a:solidFill>
                  <a:srgbClr val="660033"/>
                </a:solidFill>
                <a:latin typeface="微软雅黑" panose="020B0503020204020204" pitchFamily="34" charset="-122"/>
                <a:ea typeface="微软雅黑" panose="020B0503020204020204" pitchFamily="34" charset="-122"/>
              </a:rPr>
              <a:t>（</a:t>
            </a:r>
            <a:r>
              <a:rPr lang="en-US" altLang="zh-CN" sz="2400" b="1" dirty="0">
                <a:solidFill>
                  <a:srgbClr val="660033"/>
                </a:solidFill>
                <a:latin typeface="微软雅黑" panose="020B0503020204020204" pitchFamily="34" charset="-122"/>
                <a:ea typeface="微软雅黑" panose="020B0503020204020204" pitchFamily="34" charset="-122"/>
              </a:rPr>
              <a:t>2</a:t>
            </a:r>
            <a:r>
              <a:rPr lang="zh-CN" altLang="en-US" sz="2400" b="1" dirty="0">
                <a:solidFill>
                  <a:srgbClr val="660033"/>
                </a:solidFill>
                <a:latin typeface="微软雅黑" panose="020B0503020204020204" pitchFamily="34" charset="-122"/>
                <a:ea typeface="微软雅黑" panose="020B0503020204020204" pitchFamily="34" charset="-122"/>
              </a:rPr>
              <a:t>）技术寿命</a:t>
            </a:r>
            <a:r>
              <a:rPr lang="zh-CN" altLang="en-US" sz="2400" dirty="0">
                <a:solidFill>
                  <a:srgbClr val="000000"/>
                </a:solidFill>
                <a:latin typeface="微软雅黑" panose="020B0503020204020204" pitchFamily="34" charset="-122"/>
                <a:ea typeface="微软雅黑" panose="020B0503020204020204" pitchFamily="34" charset="-122"/>
              </a:rPr>
              <a:t>，又称</a:t>
            </a:r>
            <a:r>
              <a:rPr lang="zh-CN" altLang="en-US" sz="2400" b="1" dirty="0">
                <a:solidFill>
                  <a:srgbClr val="660033"/>
                </a:solidFill>
                <a:latin typeface="微软雅黑" panose="020B0503020204020204" pitchFamily="34" charset="-122"/>
                <a:ea typeface="微软雅黑" panose="020B0503020204020204" pitchFamily="34" charset="-122"/>
              </a:rPr>
              <a:t>有效寿命</a:t>
            </a:r>
            <a:r>
              <a:rPr lang="zh-CN" altLang="en-US" sz="2400" dirty="0">
                <a:solidFill>
                  <a:srgbClr val="000000"/>
                </a:solidFill>
                <a:latin typeface="微软雅黑" panose="020B0503020204020204" pitchFamily="34" charset="-122"/>
                <a:ea typeface="微软雅黑" panose="020B0503020204020204" pitchFamily="34" charset="-122"/>
              </a:rPr>
              <a:t>。指设备在市场上维持其价值的时期，即从开始使用到</a:t>
            </a:r>
            <a:r>
              <a:rPr lang="zh-CN" altLang="en-US" sz="2400" b="1" dirty="0">
                <a:solidFill>
                  <a:srgbClr val="FF0000"/>
                </a:solidFill>
                <a:latin typeface="微软雅黑" panose="020B0503020204020204" pitchFamily="34" charset="-122"/>
                <a:ea typeface="微软雅黑" panose="020B0503020204020204" pitchFamily="34" charset="-122"/>
              </a:rPr>
              <a:t>因技术落后而被淘汰</a:t>
            </a:r>
            <a:r>
              <a:rPr lang="zh-CN" altLang="en-US" sz="2400" dirty="0">
                <a:solidFill>
                  <a:srgbClr val="000000"/>
                </a:solidFill>
                <a:latin typeface="微软雅黑" panose="020B0503020204020204" pitchFamily="34" charset="-122"/>
                <a:ea typeface="微软雅黑" panose="020B0503020204020204" pitchFamily="34" charset="-122"/>
              </a:rPr>
              <a:t>所延续的时间。主要由</a:t>
            </a:r>
            <a:r>
              <a:rPr lang="zh-CN" altLang="en-US" sz="2400" b="1" dirty="0">
                <a:solidFill>
                  <a:srgbClr val="FF0000"/>
                </a:solidFill>
                <a:latin typeface="微软雅黑" panose="020B0503020204020204" pitchFamily="34" charset="-122"/>
                <a:ea typeface="微软雅黑" panose="020B0503020204020204" pitchFamily="34" charset="-122"/>
              </a:rPr>
              <a:t>无形磨损</a:t>
            </a:r>
            <a:r>
              <a:rPr lang="zh-CN" altLang="en-US" sz="2400" dirty="0">
                <a:solidFill>
                  <a:srgbClr val="000000"/>
                </a:solidFill>
                <a:latin typeface="微软雅黑" panose="020B0503020204020204" pitchFamily="34" charset="-122"/>
                <a:ea typeface="微软雅黑" panose="020B0503020204020204" pitchFamily="34" charset="-122"/>
              </a:rPr>
              <a:t>所决定。</a:t>
            </a:r>
          </a:p>
          <a:p>
            <a:pPr lvl="1">
              <a:lnSpc>
                <a:spcPct val="150000"/>
              </a:lnSpc>
              <a:spcBef>
                <a:spcPts val="1800"/>
              </a:spcBef>
              <a:buClr>
                <a:srgbClr val="00FF00"/>
              </a:buClr>
              <a:buSzPct val="75000"/>
            </a:pPr>
            <a:r>
              <a:rPr lang="zh-CN" altLang="en-US" sz="2400" b="1" dirty="0">
                <a:solidFill>
                  <a:srgbClr val="660033"/>
                </a:solidFill>
                <a:latin typeface="微软雅黑" panose="020B0503020204020204" pitchFamily="34" charset="-122"/>
                <a:ea typeface="微软雅黑" panose="020B0503020204020204" pitchFamily="34" charset="-122"/>
              </a:rPr>
              <a:t>（</a:t>
            </a:r>
            <a:r>
              <a:rPr lang="en-US" altLang="zh-CN" sz="2400" b="1" dirty="0">
                <a:solidFill>
                  <a:srgbClr val="660033"/>
                </a:solidFill>
                <a:latin typeface="微软雅黑" panose="020B0503020204020204" pitchFamily="34" charset="-122"/>
                <a:ea typeface="微软雅黑" panose="020B0503020204020204" pitchFamily="34" charset="-122"/>
              </a:rPr>
              <a:t>3</a:t>
            </a:r>
            <a:r>
              <a:rPr lang="zh-CN" altLang="en-US" sz="2400" b="1" dirty="0">
                <a:solidFill>
                  <a:srgbClr val="660033"/>
                </a:solidFill>
                <a:latin typeface="微软雅黑" panose="020B0503020204020204" pitchFamily="34" charset="-122"/>
                <a:ea typeface="微软雅黑" panose="020B0503020204020204" pitchFamily="34" charset="-122"/>
              </a:rPr>
              <a:t>）经济寿命</a:t>
            </a:r>
            <a:r>
              <a:rPr lang="zh-CN" altLang="en-US" sz="2400" dirty="0">
                <a:solidFill>
                  <a:srgbClr val="000000"/>
                </a:solidFill>
                <a:latin typeface="微软雅黑" panose="020B0503020204020204" pitchFamily="34" charset="-122"/>
                <a:ea typeface="微软雅黑" panose="020B0503020204020204" pitchFamily="34" charset="-122"/>
              </a:rPr>
              <a:t>。从投入使用倒</a:t>
            </a:r>
            <a:r>
              <a:rPr lang="zh-CN" altLang="en-US" sz="2400" b="1" dirty="0">
                <a:solidFill>
                  <a:srgbClr val="FF0000"/>
                </a:solidFill>
                <a:latin typeface="微软雅黑" panose="020B0503020204020204" pitchFamily="34" charset="-122"/>
                <a:ea typeface="微软雅黑" panose="020B0503020204020204" pitchFamily="34" charset="-122"/>
              </a:rPr>
              <a:t>因继续使用不经济</a:t>
            </a:r>
            <a:r>
              <a:rPr lang="zh-CN" altLang="en-US" sz="2400" dirty="0">
                <a:solidFill>
                  <a:srgbClr val="000000"/>
                </a:solidFill>
                <a:latin typeface="微软雅黑" panose="020B0503020204020204" pitchFamily="34" charset="-122"/>
                <a:ea typeface="微软雅黑" panose="020B0503020204020204" pitchFamily="34" charset="-122"/>
              </a:rPr>
              <a:t>而被更新所经历的时间。</a:t>
            </a:r>
            <a:endParaRPr kumimoji="1" lang="en-US" altLang="zh-CN" sz="2400" dirty="0">
              <a:solidFill>
                <a:srgbClr val="000000"/>
              </a:solidFill>
              <a:latin typeface="微软雅黑" panose="020B0503020204020204" pitchFamily="34" charset="-122"/>
              <a:ea typeface="微软雅黑" panose="020B0503020204020204" pitchFamily="34" charset="-122"/>
            </a:endParaRPr>
          </a:p>
        </p:txBody>
      </p:sp>
      <p:sp>
        <p:nvSpPr>
          <p:cNvPr id="7" name="圆角矩形标注 6"/>
          <p:cNvSpPr/>
          <p:nvPr/>
        </p:nvSpPr>
        <p:spPr>
          <a:xfrm>
            <a:off x="7058525" y="390415"/>
            <a:ext cx="5030805" cy="128807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pitchFamily="34" charset="-122"/>
                <a:ea typeface="微软雅黑" panose="020B0503020204020204" pitchFamily="34" charset="-122"/>
              </a:rPr>
              <a:t>讨论：针对每一类设备磨损的原因及特点，思考应如何合理使用并加强设备管理，以减轻设备磨损对生产的影响</a:t>
            </a:r>
            <a:r>
              <a:rPr lang="zh-CN" altLang="en-US" sz="2000" dirty="0">
                <a:solidFill>
                  <a:srgbClr val="FFFF00"/>
                </a:solidFill>
                <a:latin typeface="微软雅黑" panose="020B0503020204020204" pitchFamily="34" charset="-122"/>
                <a:ea typeface="微软雅黑" panose="020B0503020204020204" pitchFamily="34" charset="-122"/>
              </a:rPr>
              <a:t>。</a:t>
            </a:r>
            <a:endParaRPr lang="zh-CN" altLang="en-US" sz="2400" b="1" dirty="0">
              <a:solidFill>
                <a:srgbClr val="FFFF00"/>
              </a:solidFill>
              <a:latin typeface="微软雅黑" panose="020B0503020204020204" pitchFamily="34" charset="-122"/>
              <a:ea typeface="微软雅黑" panose="020B0503020204020204" pitchFamily="34" charset="-122"/>
            </a:endParaRPr>
          </a:p>
        </p:txBody>
      </p:sp>
      <p:sp>
        <p:nvSpPr>
          <p:cNvPr id="11" name="椭圆形标注 10"/>
          <p:cNvSpPr/>
          <p:nvPr/>
        </p:nvSpPr>
        <p:spPr>
          <a:xfrm>
            <a:off x="86626" y="2213810"/>
            <a:ext cx="1424539" cy="2569945"/>
          </a:xfrm>
          <a:prstGeom prst="wedgeEllipseCallout">
            <a:avLst>
              <a:gd name="adj1" fmla="val 65443"/>
              <a:gd name="adj2" fmla="val 14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讨论：三种寿命形式哪种寿命最长？</a:t>
            </a:r>
            <a:endParaRPr lang="zh-CN" altLang="en-US" sz="2000" dirty="0"/>
          </a:p>
        </p:txBody>
      </p:sp>
    </p:spTree>
    <p:extLst>
      <p:ext uri="{BB962C8B-B14F-4D97-AF65-F5344CB8AC3E}">
        <p14:creationId xmlns:p14="http://schemas.microsoft.com/office/powerpoint/2010/main" val="227904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设备寿命与更新决策</a:t>
            </a:r>
          </a:p>
        </p:txBody>
      </p:sp>
      <p:sp>
        <p:nvSpPr>
          <p:cNvPr id="8" name="矩形 7">
            <a:extLst>
              <a:ext uri="{FF2B5EF4-FFF2-40B4-BE49-F238E27FC236}">
                <a16:creationId xmlns:a16="http://schemas.microsoft.com/office/drawing/2014/main" id="{A90FA3ED-1CD6-4332-AC44-ACF31418C300}"/>
              </a:ext>
            </a:extLst>
          </p:cNvPr>
          <p:cNvSpPr/>
          <p:nvPr/>
        </p:nvSpPr>
        <p:spPr>
          <a:xfrm>
            <a:off x="669924" y="6105071"/>
            <a:ext cx="1085215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E6C5343-015E-49DC-833D-D7B11D5DA69C}"/>
              </a:ext>
            </a:extLst>
          </p:cNvPr>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32761" y="6241053"/>
            <a:ext cx="3311941" cy="496620"/>
          </a:xfrm>
          <a:prstGeom prst="rect">
            <a:avLst/>
          </a:prstGeom>
        </p:spPr>
      </p:pic>
      <p:sp>
        <p:nvSpPr>
          <p:cNvPr id="19" name="矩形 18">
            <a:extLst>
              <a:ext uri="{FF2B5EF4-FFF2-40B4-BE49-F238E27FC236}">
                <a16:creationId xmlns:a16="http://schemas.microsoft.com/office/drawing/2014/main" id="{B96C3A1E-50A6-4AEF-BC02-6A66695E4F28}"/>
              </a:ext>
            </a:extLst>
          </p:cNvPr>
          <p:cNvSpPr/>
          <p:nvPr/>
        </p:nvSpPr>
        <p:spPr>
          <a:xfrm>
            <a:off x="673100" y="3761168"/>
            <a:ext cx="130175" cy="19276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66236" y="1224558"/>
            <a:ext cx="10655839" cy="1200329"/>
          </a:xfrm>
          <a:prstGeom prst="rect">
            <a:avLst/>
          </a:prstGeom>
        </p:spPr>
        <p:txBody>
          <a:bodyPr wrap="square">
            <a:spAutoFit/>
          </a:bodyPr>
          <a:lstStyle/>
          <a:p>
            <a:pPr algn="just">
              <a:buClr>
                <a:srgbClr val="CCCC99"/>
              </a:buClr>
              <a:buSzPct val="90000"/>
              <a:defRPr/>
            </a:pPr>
            <a:r>
              <a:rPr kumimoji="1" lang="zh-CN" altLang="en-US" sz="2400" b="1" dirty="0">
                <a:solidFill>
                  <a:srgbClr val="FF0000"/>
                </a:solidFill>
                <a:latin typeface="微软雅黑" panose="020B0503020204020204" pitchFamily="34" charset="-122"/>
                <a:ea typeface="微软雅黑" panose="020B0503020204020204" pitchFamily="34" charset="-122"/>
              </a:rPr>
              <a:t>例：</a:t>
            </a:r>
            <a:r>
              <a:rPr kumimoji="1" lang="zh-CN" altLang="en-US" sz="2400" dirty="0">
                <a:solidFill>
                  <a:srgbClr val="000000"/>
                </a:solidFill>
                <a:latin typeface="微软雅黑" panose="020B0503020204020204" pitchFamily="34" charset="-122"/>
                <a:ea typeface="微软雅黑" panose="020B0503020204020204" pitchFamily="34" charset="-122"/>
              </a:rPr>
              <a:t>某专用设备其购置安装费为</a:t>
            </a:r>
            <a:r>
              <a:rPr kumimoji="1" lang="en-US" altLang="zh-CN" sz="2400" dirty="0">
                <a:solidFill>
                  <a:srgbClr val="000000"/>
                </a:solidFill>
                <a:latin typeface="微软雅黑" panose="020B0503020204020204" pitchFamily="34" charset="-122"/>
                <a:ea typeface="微软雅黑" panose="020B0503020204020204" pitchFamily="34" charset="-122"/>
              </a:rPr>
              <a:t>12</a:t>
            </a:r>
            <a:r>
              <a:rPr kumimoji="1" lang="zh-CN" altLang="en-US" sz="2400" dirty="0">
                <a:solidFill>
                  <a:srgbClr val="000000"/>
                </a:solidFill>
                <a:latin typeface="微软雅黑" panose="020B0503020204020204" pitchFamily="34" charset="-122"/>
                <a:ea typeface="微软雅黑" panose="020B0503020204020204" pitchFamily="34" charset="-122"/>
              </a:rPr>
              <a:t>万元，前</a:t>
            </a:r>
            <a:r>
              <a:rPr kumimoji="1" lang="en-US" altLang="zh-CN" sz="2400" dirty="0">
                <a:solidFill>
                  <a:srgbClr val="000000"/>
                </a:solidFill>
                <a:latin typeface="微软雅黑" panose="020B0503020204020204" pitchFamily="34" charset="-122"/>
                <a:ea typeface="微软雅黑" panose="020B0503020204020204" pitchFamily="34" charset="-122"/>
              </a:rPr>
              <a:t>3</a:t>
            </a:r>
            <a:r>
              <a:rPr kumimoji="1" lang="zh-CN" altLang="en-US" sz="2400" dirty="0">
                <a:solidFill>
                  <a:srgbClr val="000000"/>
                </a:solidFill>
                <a:latin typeface="微软雅黑" panose="020B0503020204020204" pitchFamily="34" charset="-122"/>
                <a:ea typeface="微软雅黑" panose="020B0503020204020204" pitchFamily="34" charset="-122"/>
              </a:rPr>
              <a:t>年由制造单位保修，第</a:t>
            </a:r>
            <a:r>
              <a:rPr kumimoji="1" lang="en-US" altLang="zh-CN" sz="2400" dirty="0">
                <a:solidFill>
                  <a:srgbClr val="000000"/>
                </a:solidFill>
                <a:latin typeface="微软雅黑" panose="020B0503020204020204" pitchFamily="34" charset="-122"/>
                <a:ea typeface="微软雅黑" panose="020B0503020204020204" pitchFamily="34" charset="-122"/>
              </a:rPr>
              <a:t>4</a:t>
            </a:r>
            <a:r>
              <a:rPr kumimoji="1" lang="zh-CN" altLang="en-US" sz="2400" dirty="0">
                <a:solidFill>
                  <a:srgbClr val="000000"/>
                </a:solidFill>
                <a:latin typeface="微软雅黑" panose="020B0503020204020204" pitchFamily="34" charset="-122"/>
                <a:ea typeface="微软雅黑" panose="020B0503020204020204" pitchFamily="34" charset="-122"/>
              </a:rPr>
              <a:t>年、第</a:t>
            </a:r>
            <a:r>
              <a:rPr kumimoji="1" lang="en-US" altLang="zh-CN" sz="2400" dirty="0">
                <a:solidFill>
                  <a:srgbClr val="000000"/>
                </a:solidFill>
                <a:latin typeface="微软雅黑" panose="020B0503020204020204" pitchFamily="34" charset="-122"/>
                <a:ea typeface="微软雅黑" panose="020B0503020204020204" pitchFamily="34" charset="-122"/>
              </a:rPr>
              <a:t>5</a:t>
            </a:r>
            <a:r>
              <a:rPr kumimoji="1" lang="zh-CN" altLang="en-US" sz="2400" dirty="0">
                <a:solidFill>
                  <a:srgbClr val="000000"/>
                </a:solidFill>
                <a:latin typeface="微软雅黑" panose="020B0503020204020204" pitchFamily="34" charset="-122"/>
                <a:ea typeface="微软雅黑" panose="020B0503020204020204" pitchFamily="34" charset="-122"/>
              </a:rPr>
              <a:t>年的维护费均为</a:t>
            </a:r>
            <a:r>
              <a:rPr kumimoji="1" lang="en-US" altLang="zh-CN" sz="2400" dirty="0">
                <a:solidFill>
                  <a:srgbClr val="000000"/>
                </a:solidFill>
                <a:latin typeface="微软雅黑" panose="020B0503020204020204" pitchFamily="34" charset="-122"/>
                <a:ea typeface="微软雅黑" panose="020B0503020204020204" pitchFamily="34" charset="-122"/>
              </a:rPr>
              <a:t>2</a:t>
            </a:r>
            <a:r>
              <a:rPr kumimoji="1" lang="zh-CN" altLang="en-US" sz="2400" dirty="0">
                <a:solidFill>
                  <a:srgbClr val="000000"/>
                </a:solidFill>
                <a:latin typeface="微软雅黑" panose="020B0503020204020204" pitchFamily="34" charset="-122"/>
                <a:ea typeface="微软雅黑" panose="020B0503020204020204" pitchFamily="34" charset="-122"/>
              </a:rPr>
              <a:t>万元；第</a:t>
            </a:r>
            <a:r>
              <a:rPr kumimoji="1" lang="en-US" altLang="zh-CN" sz="2400" dirty="0">
                <a:solidFill>
                  <a:srgbClr val="000000"/>
                </a:solidFill>
                <a:latin typeface="微软雅黑" panose="020B0503020204020204" pitchFamily="34" charset="-122"/>
                <a:ea typeface="微软雅黑" panose="020B0503020204020204" pitchFamily="34" charset="-122"/>
              </a:rPr>
              <a:t>5</a:t>
            </a:r>
            <a:r>
              <a:rPr kumimoji="1" lang="zh-CN" altLang="en-US" sz="2400" dirty="0">
                <a:solidFill>
                  <a:srgbClr val="000000"/>
                </a:solidFill>
                <a:latin typeface="微软雅黑" panose="020B0503020204020204" pitchFamily="34" charset="-122"/>
                <a:ea typeface="微软雅黑" panose="020B0503020204020204" pitchFamily="34" charset="-122"/>
              </a:rPr>
              <a:t>年以后每年比前一年增加</a:t>
            </a:r>
            <a:r>
              <a:rPr kumimoji="1" lang="en-US" altLang="zh-CN" sz="2400" dirty="0">
                <a:solidFill>
                  <a:srgbClr val="000000"/>
                </a:solidFill>
                <a:latin typeface="微软雅黑" panose="020B0503020204020204" pitchFamily="34" charset="-122"/>
                <a:ea typeface="微软雅黑" panose="020B0503020204020204" pitchFamily="34" charset="-122"/>
              </a:rPr>
              <a:t>2.5</a:t>
            </a:r>
            <a:r>
              <a:rPr kumimoji="1" lang="zh-CN" altLang="en-US" sz="2400" dirty="0">
                <a:solidFill>
                  <a:srgbClr val="000000"/>
                </a:solidFill>
                <a:latin typeface="微软雅黑" panose="020B0503020204020204" pitchFamily="34" charset="-122"/>
                <a:ea typeface="微软雅黑" panose="020B0503020204020204" pitchFamily="34" charset="-122"/>
              </a:rPr>
              <a:t>万元。不论哪年更新，该设备的残值均不计。假定利率为</a:t>
            </a:r>
            <a:r>
              <a:rPr kumimoji="1" lang="en-US" altLang="zh-CN" sz="2400" dirty="0">
                <a:solidFill>
                  <a:srgbClr val="000000"/>
                </a:solidFill>
                <a:latin typeface="微软雅黑" panose="020B0503020204020204" pitchFamily="34" charset="-122"/>
                <a:ea typeface="微软雅黑" panose="020B0503020204020204" pitchFamily="34" charset="-122"/>
              </a:rPr>
              <a:t>10</a:t>
            </a:r>
            <a:r>
              <a:rPr kumimoji="1" lang="zh-CN" altLang="en-US" sz="2400" dirty="0">
                <a:solidFill>
                  <a:srgbClr val="000000"/>
                </a:solidFill>
                <a:latin typeface="微软雅黑" panose="020B0503020204020204" pitchFamily="34" charset="-122"/>
                <a:ea typeface="微软雅黑" panose="020B0503020204020204" pitchFamily="34" charset="-122"/>
              </a:rPr>
              <a:t>％，该设备的经济寿命是多少？</a:t>
            </a:r>
          </a:p>
        </p:txBody>
      </p:sp>
      <p:sp>
        <p:nvSpPr>
          <p:cNvPr id="10" name="Text Box 4"/>
          <p:cNvSpPr txBox="1"/>
          <p:nvPr/>
        </p:nvSpPr>
        <p:spPr>
          <a:xfrm>
            <a:off x="890171" y="2522976"/>
            <a:ext cx="11059021" cy="4724400"/>
          </a:xfrm>
          <a:prstGeom prst="rect">
            <a:avLst/>
          </a:prstGeom>
          <a:noFill/>
          <a:ln w="9525">
            <a:noFill/>
          </a:ln>
        </p:spPr>
        <p:txBody>
          <a:bodyPr anchor="t" anchorCtr="0"/>
          <a:lstStyle/>
          <a:p>
            <a:pPr>
              <a:spcBef>
                <a:spcPct val="20000"/>
              </a:spcBef>
              <a:buClr>
                <a:srgbClr val="00FF00"/>
              </a:buClr>
              <a:buSzPct val="90000"/>
            </a:pPr>
            <a:r>
              <a:rPr lang="zh-CN" altLang="en-US" sz="2400" dirty="0">
                <a:solidFill>
                  <a:srgbClr val="FF0000"/>
                </a:solidFill>
                <a:latin typeface="Arial" panose="020B0604020202020204" pitchFamily="34" charset="0"/>
                <a:ea typeface="宋体" panose="02010600030101010101" pitchFamily="2" charset="-122"/>
              </a:rPr>
              <a:t>解：</a:t>
            </a:r>
            <a:r>
              <a:rPr lang="zh-CN" altLang="en-US" sz="2000" b="1" dirty="0">
                <a:solidFill>
                  <a:srgbClr val="0000FF"/>
                </a:solidFill>
                <a:latin typeface="Arial" panose="020B0604020202020204" pitchFamily="34" charset="0"/>
                <a:ea typeface="宋体" panose="02010600030101010101" pitchFamily="2" charset="-122"/>
              </a:rPr>
              <a:t>使用 </a:t>
            </a:r>
            <a:r>
              <a:rPr lang="en-US" altLang="zh-CN" sz="2000" b="1" dirty="0">
                <a:solidFill>
                  <a:srgbClr val="0000FF"/>
                </a:solidFill>
                <a:latin typeface="Arial" panose="020B0604020202020204" pitchFamily="34" charset="0"/>
                <a:ea typeface="宋体" panose="02010600030101010101" pitchFamily="2" charset="-122"/>
              </a:rPr>
              <a:t>3</a:t>
            </a:r>
            <a:r>
              <a:rPr lang="zh-CN" altLang="en-US" sz="2000" b="1" dirty="0">
                <a:solidFill>
                  <a:srgbClr val="0000FF"/>
                </a:solidFill>
                <a:latin typeface="Arial" panose="020B0604020202020204" pitchFamily="34" charset="0"/>
                <a:ea typeface="宋体" panose="02010600030101010101" pitchFamily="2" charset="-122"/>
              </a:rPr>
              <a:t>年的平均年费用</a:t>
            </a:r>
            <a:r>
              <a:rPr lang="zh-CN" altLang="en-US" sz="2000" dirty="0">
                <a:solidFill>
                  <a:srgbClr val="000000"/>
                </a:solidFill>
                <a:latin typeface="Arial" panose="020B0604020202020204" pitchFamily="34" charset="0"/>
                <a:ea typeface="宋体" panose="02010600030101010101" pitchFamily="2" charset="-122"/>
              </a:rPr>
              <a:t>＝ </a:t>
            </a:r>
            <a:r>
              <a:rPr lang="en-US" altLang="zh-CN" sz="2000" dirty="0">
                <a:solidFill>
                  <a:srgbClr val="000000"/>
                </a:solidFill>
                <a:latin typeface="Arial" panose="020B0604020202020204" pitchFamily="34" charset="0"/>
                <a:ea typeface="宋体" panose="02010600030101010101" pitchFamily="2" charset="-122"/>
              </a:rPr>
              <a:t>12</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A</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P</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10</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3</a:t>
            </a:r>
            <a:r>
              <a:rPr lang="zh-CN" altLang="en-US" sz="2000" dirty="0">
                <a:solidFill>
                  <a:srgbClr val="000000"/>
                </a:solidFill>
                <a:latin typeface="Arial" panose="020B0604020202020204" pitchFamily="34" charset="0"/>
                <a:ea typeface="宋体" panose="02010600030101010101" pitchFamily="2" charset="-122"/>
              </a:rPr>
              <a:t>）＝ </a:t>
            </a:r>
            <a:r>
              <a:rPr lang="en-US" altLang="zh-CN" sz="2000" dirty="0">
                <a:solidFill>
                  <a:srgbClr val="000000"/>
                </a:solidFill>
                <a:latin typeface="Arial" panose="020B0604020202020204" pitchFamily="34" charset="0"/>
                <a:ea typeface="宋体" panose="02010600030101010101" pitchFamily="2" charset="-122"/>
              </a:rPr>
              <a:t>12 × 0.4021</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b="1" dirty="0">
                <a:solidFill>
                  <a:srgbClr val="FF0000"/>
                </a:solidFill>
                <a:latin typeface="Arial" panose="020B0604020202020204" pitchFamily="34" charset="0"/>
                <a:ea typeface="宋体" panose="02010600030101010101" pitchFamily="2" charset="-122"/>
              </a:rPr>
              <a:t>4.825</a:t>
            </a:r>
            <a:r>
              <a:rPr lang="zh-CN" altLang="en-US" sz="2000" dirty="0">
                <a:solidFill>
                  <a:srgbClr val="000000"/>
                </a:solidFill>
                <a:latin typeface="Arial" panose="020B0604020202020204" pitchFamily="34" charset="0"/>
                <a:ea typeface="宋体" panose="02010600030101010101" pitchFamily="2" charset="-122"/>
              </a:rPr>
              <a:t>（万元）</a:t>
            </a:r>
          </a:p>
          <a:p>
            <a:pPr>
              <a:spcBef>
                <a:spcPct val="20000"/>
              </a:spcBef>
              <a:buClr>
                <a:srgbClr val="00FF00"/>
              </a:buClr>
              <a:buSzPct val="90000"/>
            </a:pPr>
            <a:r>
              <a:rPr lang="zh-CN" altLang="en-US" sz="2000" b="1" dirty="0">
                <a:solidFill>
                  <a:srgbClr val="0000FF"/>
                </a:solidFill>
                <a:latin typeface="Arial" panose="020B0604020202020204" pitchFamily="34" charset="0"/>
                <a:ea typeface="宋体" panose="02010600030101010101" pitchFamily="2" charset="-122"/>
              </a:rPr>
              <a:t>         使用 </a:t>
            </a:r>
            <a:r>
              <a:rPr lang="en-US" altLang="zh-CN" sz="2000" b="1" dirty="0">
                <a:solidFill>
                  <a:srgbClr val="0000FF"/>
                </a:solidFill>
                <a:latin typeface="Arial" panose="020B0604020202020204" pitchFamily="34" charset="0"/>
                <a:ea typeface="宋体" panose="02010600030101010101" pitchFamily="2" charset="-122"/>
              </a:rPr>
              <a:t>4</a:t>
            </a:r>
            <a:r>
              <a:rPr lang="zh-CN" altLang="en-US" sz="2000" b="1" dirty="0">
                <a:solidFill>
                  <a:srgbClr val="0000FF"/>
                </a:solidFill>
                <a:latin typeface="Arial" panose="020B0604020202020204" pitchFamily="34" charset="0"/>
                <a:ea typeface="宋体" panose="02010600030101010101" pitchFamily="2" charset="-122"/>
              </a:rPr>
              <a:t>年的平均年费用</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12</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2</a:t>
            </a:r>
            <a:r>
              <a:rPr lang="zh-CN" altLang="en-US" sz="2000" dirty="0">
                <a:solidFill>
                  <a:srgbClr val="000000"/>
                </a:solidFill>
                <a:latin typeface="Arial" panose="020B0604020202020204" pitchFamily="34" charset="0"/>
                <a:ea typeface="宋体" panose="02010600030101010101" pitchFamily="2" charset="-122"/>
              </a:rPr>
              <a:t>（ </a:t>
            </a:r>
            <a:r>
              <a:rPr lang="en-US" altLang="zh-CN" sz="2000" dirty="0">
                <a:solidFill>
                  <a:srgbClr val="000000"/>
                </a:solidFill>
                <a:latin typeface="Arial" panose="020B0604020202020204" pitchFamily="34" charset="0"/>
                <a:ea typeface="宋体" panose="02010600030101010101" pitchFamily="2" charset="-122"/>
              </a:rPr>
              <a:t>P</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F</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10</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4</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A</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P</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10</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4</a:t>
            </a:r>
            <a:r>
              <a:rPr lang="zh-CN" altLang="en-US" sz="2000" dirty="0">
                <a:solidFill>
                  <a:srgbClr val="000000"/>
                </a:solidFill>
                <a:latin typeface="Arial" panose="020B0604020202020204" pitchFamily="34" charset="0"/>
                <a:ea typeface="宋体" panose="02010600030101010101" pitchFamily="2" charset="-122"/>
              </a:rPr>
              <a:t>）</a:t>
            </a:r>
            <a:endParaRPr lang="en-US" altLang="zh-CN" sz="2000" dirty="0">
              <a:solidFill>
                <a:srgbClr val="000000"/>
              </a:solidFill>
              <a:latin typeface="Arial" panose="020B0604020202020204" pitchFamily="34" charset="0"/>
              <a:ea typeface="宋体" panose="02010600030101010101" pitchFamily="2" charset="-122"/>
            </a:endParaRPr>
          </a:p>
          <a:p>
            <a:pPr>
              <a:spcBef>
                <a:spcPct val="20000"/>
              </a:spcBef>
              <a:buClr>
                <a:srgbClr val="00FF00"/>
              </a:buClr>
              <a:buSzPct val="90000"/>
            </a:pPr>
            <a:r>
              <a:rPr lang="en-US" altLang="zh-CN" sz="2000" dirty="0">
                <a:solidFill>
                  <a:srgbClr val="000000"/>
                </a:solidFill>
                <a:latin typeface="Arial" panose="020B0604020202020204" pitchFamily="34" charset="0"/>
                <a:ea typeface="宋体" panose="02010600030101010101" pitchFamily="2" charset="-122"/>
              </a:rPr>
              <a:t>                                              </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12</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2 ×0.6830</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×0.3155</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b="1" dirty="0">
                <a:solidFill>
                  <a:srgbClr val="FF0000"/>
                </a:solidFill>
                <a:latin typeface="Arial" panose="020B0604020202020204" pitchFamily="34" charset="0"/>
                <a:ea typeface="宋体" panose="02010600030101010101" pitchFamily="2" charset="-122"/>
              </a:rPr>
              <a:t>4.217</a:t>
            </a:r>
            <a:r>
              <a:rPr lang="zh-CN" altLang="en-US" sz="2000" dirty="0">
                <a:solidFill>
                  <a:srgbClr val="000000"/>
                </a:solidFill>
                <a:latin typeface="Arial" panose="020B0604020202020204" pitchFamily="34" charset="0"/>
                <a:ea typeface="宋体" panose="02010600030101010101" pitchFamily="2" charset="-122"/>
              </a:rPr>
              <a:t>（万元）</a:t>
            </a:r>
          </a:p>
          <a:p>
            <a:pPr>
              <a:spcBef>
                <a:spcPct val="20000"/>
              </a:spcBef>
              <a:buClr>
                <a:srgbClr val="00FF00"/>
              </a:buClr>
              <a:buSzPct val="90000"/>
            </a:pPr>
            <a:r>
              <a:rPr lang="zh-CN" altLang="en-US" sz="2000" b="1" dirty="0">
                <a:solidFill>
                  <a:srgbClr val="0000FF"/>
                </a:solidFill>
                <a:latin typeface="Arial" panose="020B0604020202020204" pitchFamily="34" charset="0"/>
                <a:ea typeface="宋体" panose="02010600030101010101" pitchFamily="2" charset="-122"/>
              </a:rPr>
              <a:t>         使用 </a:t>
            </a:r>
            <a:r>
              <a:rPr lang="en-US" altLang="zh-CN" sz="2000" b="1" dirty="0">
                <a:solidFill>
                  <a:srgbClr val="0000FF"/>
                </a:solidFill>
                <a:latin typeface="Arial" panose="020B0604020202020204" pitchFamily="34" charset="0"/>
                <a:ea typeface="宋体" panose="02010600030101010101" pitchFamily="2" charset="-122"/>
              </a:rPr>
              <a:t>5</a:t>
            </a:r>
            <a:r>
              <a:rPr lang="zh-CN" altLang="en-US" sz="2000" b="1" dirty="0">
                <a:solidFill>
                  <a:srgbClr val="0000FF"/>
                </a:solidFill>
                <a:latin typeface="Arial" panose="020B0604020202020204" pitchFamily="34" charset="0"/>
                <a:ea typeface="宋体" panose="02010600030101010101" pitchFamily="2" charset="-122"/>
              </a:rPr>
              <a:t>年的平均年费用</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12</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2</a:t>
            </a:r>
            <a:r>
              <a:rPr lang="zh-CN" altLang="en-US" sz="2000" dirty="0">
                <a:solidFill>
                  <a:srgbClr val="000000"/>
                </a:solidFill>
                <a:latin typeface="Arial" panose="020B0604020202020204" pitchFamily="34" charset="0"/>
                <a:ea typeface="宋体" panose="02010600030101010101" pitchFamily="2" charset="-122"/>
              </a:rPr>
              <a:t>（ </a:t>
            </a:r>
            <a:r>
              <a:rPr lang="en-US" altLang="zh-CN" sz="2000" dirty="0">
                <a:solidFill>
                  <a:srgbClr val="000000"/>
                </a:solidFill>
                <a:latin typeface="Arial" panose="020B0604020202020204" pitchFamily="34" charset="0"/>
                <a:ea typeface="宋体" panose="02010600030101010101" pitchFamily="2" charset="-122"/>
              </a:rPr>
              <a:t>P</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F</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10</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4</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2</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P</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F</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10</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5</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a:t>
            </a:r>
          </a:p>
          <a:p>
            <a:pPr>
              <a:spcBef>
                <a:spcPct val="20000"/>
              </a:spcBef>
              <a:buClr>
                <a:srgbClr val="00FF00"/>
              </a:buClr>
              <a:buSzPct val="90000"/>
            </a:pPr>
            <a:r>
              <a:rPr lang="zh-CN" altLang="en-US" sz="2000" dirty="0">
                <a:solidFill>
                  <a:srgbClr val="000000"/>
                </a:solidFill>
                <a:latin typeface="Arial" panose="020B0604020202020204" pitchFamily="34" charset="0"/>
                <a:ea typeface="宋体" panose="02010600030101010101" pitchFamily="2" charset="-122"/>
              </a:rPr>
              <a:t>        （</a:t>
            </a:r>
            <a:r>
              <a:rPr lang="en-US" altLang="zh-CN" sz="2000" dirty="0">
                <a:solidFill>
                  <a:srgbClr val="000000"/>
                </a:solidFill>
                <a:latin typeface="Arial" panose="020B0604020202020204" pitchFamily="34" charset="0"/>
                <a:ea typeface="宋体" panose="02010600030101010101" pitchFamily="2" charset="-122"/>
              </a:rPr>
              <a:t>A</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P</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10</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5</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12</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2×0.6830</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2×0.6209</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×0.2638</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b="1" dirty="0">
                <a:solidFill>
                  <a:srgbClr val="FF0000"/>
                </a:solidFill>
                <a:latin typeface="Arial" panose="020B0604020202020204" pitchFamily="34" charset="0"/>
                <a:ea typeface="宋体" panose="02010600030101010101" pitchFamily="2" charset="-122"/>
              </a:rPr>
              <a:t>3.854</a:t>
            </a:r>
            <a:r>
              <a:rPr lang="zh-CN" altLang="en-US" sz="2000" dirty="0">
                <a:solidFill>
                  <a:srgbClr val="000000"/>
                </a:solidFill>
                <a:latin typeface="Arial" panose="020B0604020202020204" pitchFamily="34" charset="0"/>
                <a:ea typeface="宋体" panose="02010600030101010101" pitchFamily="2" charset="-122"/>
              </a:rPr>
              <a:t>（万元）</a:t>
            </a:r>
          </a:p>
          <a:p>
            <a:pPr>
              <a:spcBef>
                <a:spcPct val="20000"/>
              </a:spcBef>
              <a:buClr>
                <a:srgbClr val="00FF00"/>
              </a:buClr>
              <a:buSzPct val="90000"/>
            </a:pPr>
            <a:r>
              <a:rPr lang="zh-CN" altLang="en-US" sz="2000" b="1" dirty="0">
                <a:solidFill>
                  <a:srgbClr val="0000FF"/>
                </a:solidFill>
                <a:latin typeface="Arial" panose="020B0604020202020204" pitchFamily="34" charset="0"/>
                <a:ea typeface="宋体" panose="02010600030101010101" pitchFamily="2" charset="-122"/>
              </a:rPr>
              <a:t>         使用</a:t>
            </a:r>
            <a:r>
              <a:rPr lang="en-US" altLang="zh-CN" sz="2000" b="1" dirty="0">
                <a:solidFill>
                  <a:srgbClr val="0000FF"/>
                </a:solidFill>
                <a:latin typeface="Arial" panose="020B0604020202020204" pitchFamily="34" charset="0"/>
                <a:ea typeface="宋体" panose="02010600030101010101" pitchFamily="2" charset="-122"/>
              </a:rPr>
              <a:t>6</a:t>
            </a:r>
            <a:r>
              <a:rPr lang="zh-CN" altLang="en-US" sz="2000" b="1" dirty="0">
                <a:solidFill>
                  <a:srgbClr val="0000FF"/>
                </a:solidFill>
                <a:latin typeface="Arial" panose="020B0604020202020204" pitchFamily="34" charset="0"/>
                <a:ea typeface="宋体" panose="02010600030101010101" pitchFamily="2" charset="-122"/>
              </a:rPr>
              <a:t>年的平均年费用</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12</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2</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P</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F</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10</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4</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2</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P</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F</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10</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5</a:t>
            </a:r>
            <a:r>
              <a:rPr lang="zh-CN" altLang="en-US" sz="2000" dirty="0">
                <a:solidFill>
                  <a:srgbClr val="000000"/>
                </a:solidFill>
                <a:latin typeface="Arial" panose="020B0604020202020204" pitchFamily="34" charset="0"/>
                <a:ea typeface="宋体" panose="02010600030101010101" pitchFamily="2" charset="-122"/>
              </a:rPr>
              <a:t>）＋</a:t>
            </a:r>
            <a:endParaRPr lang="en-US" altLang="zh-CN" sz="2000" dirty="0">
              <a:solidFill>
                <a:srgbClr val="000000"/>
              </a:solidFill>
              <a:latin typeface="Arial" panose="020B0604020202020204" pitchFamily="34" charset="0"/>
              <a:ea typeface="宋体" panose="02010600030101010101" pitchFamily="2" charset="-122"/>
            </a:endParaRPr>
          </a:p>
          <a:p>
            <a:pPr>
              <a:spcBef>
                <a:spcPct val="20000"/>
              </a:spcBef>
              <a:buClr>
                <a:srgbClr val="00FF00"/>
              </a:buClr>
              <a:buSzPct val="90000"/>
            </a:pPr>
            <a:r>
              <a:rPr lang="en-US" altLang="zh-CN" sz="2000" dirty="0">
                <a:solidFill>
                  <a:srgbClr val="000000"/>
                </a:solidFill>
                <a:latin typeface="Arial" panose="020B0604020202020204" pitchFamily="34" charset="0"/>
                <a:ea typeface="宋体" panose="02010600030101010101" pitchFamily="2" charset="-122"/>
              </a:rPr>
              <a:t>          4.5</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P</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F</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10</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6</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A</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P</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10</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6</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12</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2 × 0.6830</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2 ×0.6209</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4.5</a:t>
            </a:r>
          </a:p>
          <a:p>
            <a:pPr>
              <a:spcBef>
                <a:spcPct val="20000"/>
              </a:spcBef>
              <a:buClr>
                <a:srgbClr val="00FF00"/>
              </a:buClr>
              <a:buSzPct val="90000"/>
            </a:pPr>
            <a:r>
              <a:rPr lang="en-US" altLang="zh-CN" sz="2000" dirty="0">
                <a:solidFill>
                  <a:srgbClr val="000000"/>
                </a:solidFill>
                <a:latin typeface="Arial" panose="020B0604020202020204" pitchFamily="34" charset="0"/>
                <a:ea typeface="宋体" panose="02010600030101010101" pitchFamily="2" charset="-122"/>
              </a:rPr>
              <a:t>          × 0.5645</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dirty="0">
                <a:solidFill>
                  <a:srgbClr val="000000"/>
                </a:solidFill>
                <a:latin typeface="Arial" panose="020B0604020202020204" pitchFamily="34" charset="0"/>
                <a:ea typeface="宋体" panose="02010600030101010101" pitchFamily="2" charset="-122"/>
              </a:rPr>
              <a:t>× 0.2296</a:t>
            </a:r>
            <a:r>
              <a:rPr lang="zh-CN" altLang="en-US" sz="2000" dirty="0">
                <a:solidFill>
                  <a:srgbClr val="000000"/>
                </a:solidFill>
                <a:latin typeface="Arial" panose="020B0604020202020204" pitchFamily="34" charset="0"/>
                <a:ea typeface="宋体" panose="02010600030101010101" pitchFamily="2" charset="-122"/>
              </a:rPr>
              <a:t>＝</a:t>
            </a:r>
            <a:r>
              <a:rPr lang="en-US" altLang="zh-CN" sz="2000" b="1" dirty="0">
                <a:solidFill>
                  <a:srgbClr val="FF0000"/>
                </a:solidFill>
                <a:latin typeface="Arial" panose="020B0604020202020204" pitchFamily="34" charset="0"/>
                <a:ea typeface="宋体" panose="02010600030101010101" pitchFamily="2" charset="-122"/>
              </a:rPr>
              <a:t>3.937</a:t>
            </a:r>
            <a:r>
              <a:rPr lang="zh-CN" altLang="en-US" sz="2000" dirty="0">
                <a:solidFill>
                  <a:srgbClr val="000000"/>
                </a:solidFill>
                <a:latin typeface="Arial" panose="020B0604020202020204" pitchFamily="34" charset="0"/>
                <a:ea typeface="宋体" panose="02010600030101010101" pitchFamily="2" charset="-122"/>
              </a:rPr>
              <a:t>（万元）</a:t>
            </a:r>
            <a:endParaRPr lang="en-US" altLang="zh-CN" sz="2000" dirty="0">
              <a:solidFill>
                <a:srgbClr val="000000"/>
              </a:solidFill>
              <a:latin typeface="Arial" panose="020B0604020202020204" pitchFamily="34" charset="0"/>
              <a:ea typeface="宋体" panose="02010600030101010101" pitchFamily="2" charset="-122"/>
            </a:endParaRPr>
          </a:p>
          <a:p>
            <a:pPr>
              <a:spcBef>
                <a:spcPts val="1200"/>
              </a:spcBef>
              <a:buClr>
                <a:srgbClr val="00FF00"/>
              </a:buClr>
              <a:buSzPct val="90000"/>
            </a:pPr>
            <a:r>
              <a:rPr lang="en-US" altLang="zh-CN" sz="2000" dirty="0">
                <a:solidFill>
                  <a:srgbClr val="000000"/>
                </a:solidFill>
                <a:latin typeface="Arial" panose="020B0604020202020204" pitchFamily="34" charset="0"/>
                <a:ea typeface="宋体" panose="02010600030101010101" pitchFamily="2" charset="-122"/>
              </a:rPr>
              <a:t>         </a:t>
            </a:r>
            <a:r>
              <a:rPr lang="zh-CN" altLang="en-US" sz="2000" dirty="0">
                <a:solidFill>
                  <a:srgbClr val="000000"/>
                </a:solidFill>
                <a:latin typeface="Arial" panose="020B0604020202020204" pitchFamily="34" charset="0"/>
                <a:ea typeface="宋体" panose="02010600030101010101" pitchFamily="2" charset="-122"/>
              </a:rPr>
              <a:t>因此，该设备的经济寿命为</a:t>
            </a:r>
            <a:r>
              <a:rPr lang="en-US" altLang="zh-CN" sz="2000" dirty="0">
                <a:solidFill>
                  <a:srgbClr val="000000"/>
                </a:solidFill>
                <a:latin typeface="Arial" panose="020B0604020202020204" pitchFamily="34" charset="0"/>
                <a:ea typeface="宋体" panose="02010600030101010101" pitchFamily="2" charset="-122"/>
              </a:rPr>
              <a:t>5</a:t>
            </a:r>
            <a:r>
              <a:rPr lang="zh-CN" altLang="en-US" sz="2000" dirty="0">
                <a:solidFill>
                  <a:srgbClr val="000000"/>
                </a:solidFill>
                <a:latin typeface="Arial" panose="020B0604020202020204" pitchFamily="34" charset="0"/>
                <a:ea typeface="宋体" panose="02010600030101010101" pitchFamily="2" charset="-122"/>
              </a:rPr>
              <a:t>年。</a:t>
            </a:r>
          </a:p>
        </p:txBody>
      </p:sp>
    </p:spTree>
    <p:extLst>
      <p:ext uri="{BB962C8B-B14F-4D97-AF65-F5344CB8AC3E}">
        <p14:creationId xmlns:p14="http://schemas.microsoft.com/office/powerpoint/2010/main" val="198911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entr" presetSubtype="0" fill="hold" grpId="0" nodeType="clickEffect">
                                  <p:stCondLst>
                                    <p:cond delay="0"/>
                                  </p:stCondLst>
                                  <p:childTnLst>
                                    <p:set>
                                      <p:cBhvr>
                                        <p:cTn id="6" dur="indefinite"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anim calcmode="lin" valueType="num">
                                      <p:cBhvr>
                                        <p:cTn id="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0">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indefinite" fill="hold">
                                          <p:stCondLst>
                                            <p:cond delay="0"/>
                                          </p:stCondLst>
                                        </p:cTn>
                                        <p:tgtEl>
                                          <p:spTgt spid="10">
                                            <p:txEl>
                                              <p:pRg st="1" end="1"/>
                                            </p:txEl>
                                          </p:spTgt>
                                        </p:tgtEl>
                                        <p:attrNameLst>
                                          <p:attrName>style.visibility</p:attrName>
                                        </p:attrNameLst>
                                      </p:cBhvr>
                                      <p:to>
                                        <p:strVal val="visible"/>
                                      </p:to>
                                    </p:set>
                                    <p:animEffect transition="in" filter="fade">
                                      <p:cBhvr>
                                        <p:cTn id="14" dur="500"/>
                                        <p:tgtEl>
                                          <p:spTgt spid="10">
                                            <p:txEl>
                                              <p:pRg st="1" end="1"/>
                                            </p:txEl>
                                          </p:spTgt>
                                        </p:tgtEl>
                                      </p:cBhvr>
                                    </p:animEffect>
                                    <p:anim calcmode="lin" valueType="num">
                                      <p:cBhvr>
                                        <p:cTn id="15"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presetSubtype="0" fill="hold" grpId="0" nodeType="clickEffect">
                                  <p:stCondLst>
                                    <p:cond delay="0"/>
                                  </p:stCondLst>
                                  <p:childTnLst>
                                    <p:set>
                                      <p:cBhvr>
                                        <p:cTn id="20" dur="indefinite" fill="hold">
                                          <p:stCondLst>
                                            <p:cond delay="0"/>
                                          </p:stCondLst>
                                        </p:cTn>
                                        <p:tgtEl>
                                          <p:spTgt spid="10">
                                            <p:txEl>
                                              <p:pRg st="2" end="2"/>
                                            </p:txEl>
                                          </p:spTgt>
                                        </p:tgtEl>
                                        <p:attrNameLst>
                                          <p:attrName>style.visibility</p:attrName>
                                        </p:attrNameLst>
                                      </p:cBhvr>
                                      <p:to>
                                        <p:strVal val="visible"/>
                                      </p:to>
                                    </p:set>
                                    <p:animEffect transition="in" filter="fade">
                                      <p:cBhvr>
                                        <p:cTn id="21" dur="500"/>
                                        <p:tgtEl>
                                          <p:spTgt spid="10">
                                            <p:txEl>
                                              <p:pRg st="2" end="2"/>
                                            </p:txEl>
                                          </p:spTgt>
                                        </p:tgtEl>
                                      </p:cBhvr>
                                    </p:animEffect>
                                    <p:anim calcmode="lin" valueType="num">
                                      <p:cBhvr>
                                        <p:cTn id="22"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4" presetClass="entr" presetSubtype="0" fill="hold" grpId="0" nodeType="clickEffect">
                                  <p:stCondLst>
                                    <p:cond delay="0"/>
                                  </p:stCondLst>
                                  <p:childTnLst>
                                    <p:set>
                                      <p:cBhvr>
                                        <p:cTn id="27" dur="indefinite" fill="hold">
                                          <p:stCondLst>
                                            <p:cond delay="0"/>
                                          </p:stCondLst>
                                        </p:cTn>
                                        <p:tgtEl>
                                          <p:spTgt spid="10">
                                            <p:txEl>
                                              <p:pRg st="3" end="3"/>
                                            </p:txEl>
                                          </p:spTgt>
                                        </p:tgtEl>
                                        <p:attrNameLst>
                                          <p:attrName>style.visibility</p:attrName>
                                        </p:attrNameLst>
                                      </p:cBhvr>
                                      <p:to>
                                        <p:strVal val="visible"/>
                                      </p:to>
                                    </p:set>
                                    <p:animEffect transition="in" filter="fade">
                                      <p:cBhvr>
                                        <p:cTn id="28" dur="500"/>
                                        <p:tgtEl>
                                          <p:spTgt spid="10">
                                            <p:txEl>
                                              <p:pRg st="3" end="3"/>
                                            </p:txEl>
                                          </p:spTgt>
                                        </p:tgtEl>
                                      </p:cBhvr>
                                    </p:animEffect>
                                    <p:anim calcmode="lin" valueType="num">
                                      <p:cBhvr>
                                        <p:cTn id="2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entr" presetSubtype="0" fill="hold" grpId="0" nodeType="clickEffect">
                                  <p:stCondLst>
                                    <p:cond delay="0"/>
                                  </p:stCondLst>
                                  <p:childTnLst>
                                    <p:set>
                                      <p:cBhvr>
                                        <p:cTn id="34" dur="indefinite" fill="hold">
                                          <p:stCondLst>
                                            <p:cond delay="0"/>
                                          </p:stCondLst>
                                        </p:cTn>
                                        <p:tgtEl>
                                          <p:spTgt spid="10">
                                            <p:txEl>
                                              <p:pRg st="4" end="4"/>
                                            </p:txEl>
                                          </p:spTgt>
                                        </p:tgtEl>
                                        <p:attrNameLst>
                                          <p:attrName>style.visibility</p:attrName>
                                        </p:attrNameLst>
                                      </p:cBhvr>
                                      <p:to>
                                        <p:strVal val="visible"/>
                                      </p:to>
                                    </p:set>
                                    <p:animEffect transition="in" filter="fade">
                                      <p:cBhvr>
                                        <p:cTn id="35" dur="500"/>
                                        <p:tgtEl>
                                          <p:spTgt spid="10">
                                            <p:txEl>
                                              <p:pRg st="4" end="4"/>
                                            </p:txEl>
                                          </p:spTgt>
                                        </p:tgtEl>
                                      </p:cBhvr>
                                    </p:animEffect>
                                    <p:anim calcmode="lin" valueType="num">
                                      <p:cBhvr>
                                        <p:cTn id="36"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4" end="4"/>
                                            </p:txEl>
                                          </p:spTgt>
                                        </p:tgtEl>
                                        <p:attrNameLst>
                                          <p:attrName>ppt_y</p:attrName>
                                        </p:attrNameLst>
                                      </p:cBhvr>
                                      <p:tavLst>
                                        <p:tav tm="0">
                                          <p:val>
                                            <p:strVal val="#ppt_y+.05"/>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4" presetClass="entr" presetSubtype="0" fill="hold" grpId="0" nodeType="clickEffect">
                                  <p:stCondLst>
                                    <p:cond delay="0"/>
                                  </p:stCondLst>
                                  <p:childTnLst>
                                    <p:set>
                                      <p:cBhvr>
                                        <p:cTn id="41" dur="indefinite" fill="hold">
                                          <p:stCondLst>
                                            <p:cond delay="0"/>
                                          </p:stCondLst>
                                        </p:cTn>
                                        <p:tgtEl>
                                          <p:spTgt spid="10">
                                            <p:txEl>
                                              <p:pRg st="5" end="5"/>
                                            </p:txEl>
                                          </p:spTgt>
                                        </p:tgtEl>
                                        <p:attrNameLst>
                                          <p:attrName>style.visibility</p:attrName>
                                        </p:attrNameLst>
                                      </p:cBhvr>
                                      <p:to>
                                        <p:strVal val="visible"/>
                                      </p:to>
                                    </p:set>
                                    <p:animEffect transition="in" filter="fade">
                                      <p:cBhvr>
                                        <p:cTn id="42" dur="500"/>
                                        <p:tgtEl>
                                          <p:spTgt spid="10">
                                            <p:txEl>
                                              <p:pRg st="5" end="5"/>
                                            </p:txEl>
                                          </p:spTgt>
                                        </p:tgtEl>
                                      </p:cBhvr>
                                    </p:animEffect>
                                    <p:anim calcmode="lin" valueType="num">
                                      <p:cBhvr>
                                        <p:cTn id="43"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5" end="5"/>
                                            </p:txEl>
                                          </p:spTgt>
                                        </p:tgtEl>
                                        <p:attrNameLst>
                                          <p:attrName>ppt_y</p:attrName>
                                        </p:attrNameLst>
                                      </p:cBhvr>
                                      <p:tavLst>
                                        <p:tav tm="0">
                                          <p:val>
                                            <p:strVal val="#ppt_y+.05"/>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4" presetClass="entr" presetSubtype="0" fill="hold" grpId="0" nodeType="clickEffect">
                                  <p:stCondLst>
                                    <p:cond delay="0"/>
                                  </p:stCondLst>
                                  <p:childTnLst>
                                    <p:set>
                                      <p:cBhvr>
                                        <p:cTn id="48" dur="indefinite" fill="hold">
                                          <p:stCondLst>
                                            <p:cond delay="0"/>
                                          </p:stCondLst>
                                        </p:cTn>
                                        <p:tgtEl>
                                          <p:spTgt spid="10">
                                            <p:txEl>
                                              <p:pRg st="6" end="6"/>
                                            </p:txEl>
                                          </p:spTgt>
                                        </p:tgtEl>
                                        <p:attrNameLst>
                                          <p:attrName>style.visibility</p:attrName>
                                        </p:attrNameLst>
                                      </p:cBhvr>
                                      <p:to>
                                        <p:strVal val="visible"/>
                                      </p:to>
                                    </p:set>
                                    <p:animEffect transition="in" filter="fade">
                                      <p:cBhvr>
                                        <p:cTn id="49" dur="500"/>
                                        <p:tgtEl>
                                          <p:spTgt spid="10">
                                            <p:txEl>
                                              <p:pRg st="6" end="6"/>
                                            </p:txEl>
                                          </p:spTgt>
                                        </p:tgtEl>
                                      </p:cBhvr>
                                    </p:animEffect>
                                    <p:anim calcmode="lin" valueType="num">
                                      <p:cBhvr>
                                        <p:cTn id="50"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6" end="6"/>
                                            </p:txEl>
                                          </p:spTgt>
                                        </p:tgtEl>
                                        <p:attrNameLst>
                                          <p:attrName>ppt_y</p:attrName>
                                        </p:attrNameLst>
                                      </p:cBhvr>
                                      <p:tavLst>
                                        <p:tav tm="0">
                                          <p:val>
                                            <p:strVal val="#ppt_y+.05"/>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4" presetClass="entr" presetSubtype="0" fill="hold" grpId="0" nodeType="clickEffect">
                                  <p:stCondLst>
                                    <p:cond delay="0"/>
                                  </p:stCondLst>
                                  <p:childTnLst>
                                    <p:set>
                                      <p:cBhvr>
                                        <p:cTn id="55" dur="indefinite" fill="hold">
                                          <p:stCondLst>
                                            <p:cond delay="0"/>
                                          </p:stCondLst>
                                        </p:cTn>
                                        <p:tgtEl>
                                          <p:spTgt spid="10">
                                            <p:txEl>
                                              <p:pRg st="7" end="7"/>
                                            </p:txEl>
                                          </p:spTgt>
                                        </p:tgtEl>
                                        <p:attrNameLst>
                                          <p:attrName>style.visibility</p:attrName>
                                        </p:attrNameLst>
                                      </p:cBhvr>
                                      <p:to>
                                        <p:strVal val="visible"/>
                                      </p:to>
                                    </p:set>
                                    <p:animEffect transition="in" filter="fade">
                                      <p:cBhvr>
                                        <p:cTn id="56" dur="500"/>
                                        <p:tgtEl>
                                          <p:spTgt spid="10">
                                            <p:txEl>
                                              <p:pRg st="7" end="7"/>
                                            </p:txEl>
                                          </p:spTgt>
                                        </p:tgtEl>
                                      </p:cBhvr>
                                    </p:animEffect>
                                    <p:anim calcmode="lin" valueType="num">
                                      <p:cBhvr>
                                        <p:cTn id="57"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7" end="7"/>
                                            </p:txEl>
                                          </p:spTgt>
                                        </p:tgtEl>
                                        <p:attrNameLst>
                                          <p:attrName>ppt_y</p:attrName>
                                        </p:attrNameLst>
                                      </p:cBhvr>
                                      <p:tavLst>
                                        <p:tav tm="0">
                                          <p:val>
                                            <p:strVal val="#ppt_y+.05"/>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4" presetClass="entr" presetSubtype="0" fill="hold" grpId="0" nodeType="clickEffect">
                                  <p:stCondLst>
                                    <p:cond delay="0"/>
                                  </p:stCondLst>
                                  <p:childTnLst>
                                    <p:set>
                                      <p:cBhvr>
                                        <p:cTn id="62" dur="indefinite" fill="hold">
                                          <p:stCondLst>
                                            <p:cond delay="0"/>
                                          </p:stCondLst>
                                        </p:cTn>
                                        <p:tgtEl>
                                          <p:spTgt spid="10">
                                            <p:txEl>
                                              <p:pRg st="8" end="8"/>
                                            </p:txEl>
                                          </p:spTgt>
                                        </p:tgtEl>
                                        <p:attrNameLst>
                                          <p:attrName>style.visibility</p:attrName>
                                        </p:attrNameLst>
                                      </p:cBhvr>
                                      <p:to>
                                        <p:strVal val="visible"/>
                                      </p:to>
                                    </p:set>
                                    <p:animEffect transition="in" filter="fade">
                                      <p:cBhvr>
                                        <p:cTn id="63" dur="500"/>
                                        <p:tgtEl>
                                          <p:spTgt spid="10">
                                            <p:txEl>
                                              <p:pRg st="8" end="8"/>
                                            </p:txEl>
                                          </p:spTgt>
                                        </p:tgtEl>
                                      </p:cBhvr>
                                    </p:animEffect>
                                    <p:anim calcmode="lin" valueType="num">
                                      <p:cBhvr>
                                        <p:cTn id="64"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8" end="8"/>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设备寿命与更新决策</a:t>
            </a:r>
          </a:p>
        </p:txBody>
      </p:sp>
      <p:sp>
        <p:nvSpPr>
          <p:cNvPr id="8" name="矩形 7">
            <a:extLst>
              <a:ext uri="{FF2B5EF4-FFF2-40B4-BE49-F238E27FC236}">
                <a16:creationId xmlns:a16="http://schemas.microsoft.com/office/drawing/2014/main" id="{A90FA3ED-1CD6-4332-AC44-ACF31418C300}"/>
              </a:ext>
            </a:extLst>
          </p:cNvPr>
          <p:cNvSpPr/>
          <p:nvPr/>
        </p:nvSpPr>
        <p:spPr>
          <a:xfrm>
            <a:off x="669924" y="6105071"/>
            <a:ext cx="1085215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E6C5343-015E-49DC-833D-D7B11D5DA69C}"/>
              </a:ext>
            </a:extLst>
          </p:cNvPr>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32761" y="6241053"/>
            <a:ext cx="3311941" cy="496620"/>
          </a:xfrm>
          <a:prstGeom prst="rect">
            <a:avLst/>
          </a:prstGeom>
        </p:spPr>
      </p:pic>
      <p:sp>
        <p:nvSpPr>
          <p:cNvPr id="19" name="矩形 18">
            <a:extLst>
              <a:ext uri="{FF2B5EF4-FFF2-40B4-BE49-F238E27FC236}">
                <a16:creationId xmlns:a16="http://schemas.microsoft.com/office/drawing/2014/main" id="{B96C3A1E-50A6-4AEF-BC02-6A66695E4F28}"/>
              </a:ext>
            </a:extLst>
          </p:cNvPr>
          <p:cNvSpPr/>
          <p:nvPr/>
        </p:nvSpPr>
        <p:spPr>
          <a:xfrm>
            <a:off x="673100" y="3761168"/>
            <a:ext cx="130175" cy="19276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 Box 4"/>
          <p:cNvSpPr txBox="1"/>
          <p:nvPr/>
        </p:nvSpPr>
        <p:spPr>
          <a:xfrm>
            <a:off x="916003" y="1925053"/>
            <a:ext cx="11059021" cy="4180018"/>
          </a:xfrm>
          <a:prstGeom prst="rect">
            <a:avLst/>
          </a:prstGeom>
          <a:noFill/>
          <a:ln w="9525">
            <a:noFill/>
          </a:ln>
        </p:spPr>
        <p:txBody>
          <a:bodyPr anchor="t" anchorCtr="0"/>
          <a:lstStyle/>
          <a:p>
            <a:pPr algn="just">
              <a:lnSpc>
                <a:spcPct val="150000"/>
              </a:lnSpc>
              <a:buClr>
                <a:srgbClr val="00FF00"/>
              </a:buClr>
              <a:buSzPct val="90000"/>
            </a:pPr>
            <a:r>
              <a:rPr lang="en-US" altLang="zh-CN" sz="2000" b="1" dirty="0">
                <a:solidFill>
                  <a:srgbClr val="0070C0"/>
                </a:solidFill>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问题</a:t>
            </a:r>
            <a:r>
              <a:rPr lang="en-US" altLang="zh-CN" sz="2000" b="1" dirty="0">
                <a:solidFill>
                  <a:srgbClr val="0070C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新、旧设备方案的比较分析，就是要决定现在</a:t>
            </a:r>
            <a:r>
              <a:rPr lang="zh-CN" altLang="en-US" sz="2000" b="1" dirty="0">
                <a:solidFill>
                  <a:srgbClr val="FF0000"/>
                </a:solidFill>
                <a:latin typeface="微软雅黑" panose="020B0503020204020204" pitchFamily="34" charset="-122"/>
                <a:ea typeface="微软雅黑" panose="020B0503020204020204" pitchFamily="34" charset="-122"/>
              </a:rPr>
              <a:t>马上购置新设备、淘汰旧设备</a:t>
            </a:r>
            <a:r>
              <a:rPr lang="zh-CN" altLang="en-US" sz="2000" dirty="0">
                <a:latin typeface="微软雅黑" panose="020B0503020204020204" pitchFamily="34" charset="-122"/>
                <a:ea typeface="微软雅黑" panose="020B0503020204020204" pitchFamily="34" charset="-122"/>
              </a:rPr>
              <a:t>；还是</a:t>
            </a:r>
            <a:r>
              <a:rPr lang="zh-CN" altLang="en-US" sz="2000" b="1" dirty="0">
                <a:solidFill>
                  <a:srgbClr val="FF0000"/>
                </a:solidFill>
                <a:latin typeface="微软雅黑" panose="020B0503020204020204" pitchFamily="34" charset="-122"/>
                <a:ea typeface="微软雅黑" panose="020B0503020204020204" pitchFamily="34" charset="-122"/>
              </a:rPr>
              <a:t>保留</a:t>
            </a:r>
            <a:endParaRPr lang="en-US" altLang="zh-CN" sz="2000" b="1" dirty="0">
              <a:solidFill>
                <a:srgbClr val="FF0000"/>
              </a:solidFill>
              <a:latin typeface="微软雅黑" panose="020B0503020204020204" pitchFamily="34" charset="-122"/>
              <a:ea typeface="微软雅黑" panose="020B0503020204020204" pitchFamily="34" charset="-122"/>
            </a:endParaRPr>
          </a:p>
          <a:p>
            <a:pPr algn="just">
              <a:lnSpc>
                <a:spcPct val="150000"/>
              </a:lnSpc>
              <a:buClr>
                <a:srgbClr val="00FF00"/>
              </a:buClr>
              <a:buSzPct val="90000"/>
            </a:pP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 使用旧设备一段时间，再用新设备替换旧设备</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gn="just">
              <a:lnSpc>
                <a:spcPct val="150000"/>
              </a:lnSpc>
              <a:buClr>
                <a:srgbClr val="00FF00"/>
              </a:buClr>
              <a:buSzPct val="90000"/>
            </a:pPr>
            <a:r>
              <a:rPr lang="en-US" altLang="zh-CN" sz="2000" b="1" dirty="0">
                <a:solidFill>
                  <a:srgbClr val="0070C0"/>
                </a:solidFill>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分析</a:t>
            </a:r>
            <a:r>
              <a:rPr lang="en-US" altLang="zh-CN" sz="2000" b="1" dirty="0">
                <a:solidFill>
                  <a:srgbClr val="0070C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新设备原始费用高，营运费和维修费低；旧设备原始费用（目前净残值）低，营运费和</a:t>
            </a:r>
            <a:endParaRPr lang="en-US" altLang="zh-CN" sz="2000" dirty="0">
              <a:latin typeface="微软雅黑" panose="020B0503020204020204" pitchFamily="34" charset="-122"/>
              <a:ea typeface="微软雅黑" panose="020B0503020204020204" pitchFamily="34" charset="-122"/>
            </a:endParaRPr>
          </a:p>
          <a:p>
            <a:pPr algn="just">
              <a:lnSpc>
                <a:spcPct val="150000"/>
              </a:lnSpc>
              <a:buClr>
                <a:srgbClr val="00FF00"/>
              </a:buClr>
              <a:buSzPct val="90000"/>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维修费高；必须进行权衡判断，才能做出正确的选择。</a:t>
            </a:r>
            <a:endParaRPr lang="en-US" altLang="zh-CN" sz="2000" dirty="0">
              <a:latin typeface="微软雅黑" panose="020B0503020204020204" pitchFamily="34" charset="-122"/>
              <a:ea typeface="微软雅黑" panose="020B0503020204020204" pitchFamily="34" charset="-122"/>
            </a:endParaRPr>
          </a:p>
          <a:p>
            <a:pPr algn="just">
              <a:lnSpc>
                <a:spcPct val="150000"/>
              </a:lnSpc>
              <a:buClr>
                <a:srgbClr val="00FF00"/>
              </a:buClr>
              <a:buSzPct val="90000"/>
            </a:pPr>
            <a:r>
              <a:rPr lang="en-US" altLang="zh-CN" sz="2000" b="1" dirty="0">
                <a:solidFill>
                  <a:srgbClr val="0070C0"/>
                </a:solidFill>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方法</a:t>
            </a:r>
            <a:r>
              <a:rPr lang="en-US" altLang="zh-CN" sz="2000" b="1" dirty="0">
                <a:solidFill>
                  <a:srgbClr val="0070C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一般情况下要进行</a:t>
            </a:r>
            <a:r>
              <a:rPr lang="zh-CN" altLang="en-US" sz="2000" b="1" dirty="0">
                <a:solidFill>
                  <a:srgbClr val="FF0000"/>
                </a:solidFill>
                <a:latin typeface="微软雅黑" panose="020B0503020204020204" pitchFamily="34" charset="-122"/>
                <a:ea typeface="微软雅黑" panose="020B0503020204020204" pitchFamily="34" charset="-122"/>
              </a:rPr>
              <a:t>逐年比较</a:t>
            </a:r>
            <a:r>
              <a:rPr lang="zh-CN" altLang="en-US" sz="2000" dirty="0">
                <a:latin typeface="微软雅黑" panose="020B0503020204020204" pitchFamily="34" charset="-122"/>
                <a:ea typeface="微软雅黑" panose="020B0503020204020204" pitchFamily="34" charset="-122"/>
              </a:rPr>
              <a:t>。</a:t>
            </a:r>
          </a:p>
          <a:p>
            <a:pPr algn="just">
              <a:lnSpc>
                <a:spcPct val="150000"/>
              </a:lnSpc>
              <a:buClr>
                <a:srgbClr val="00FF00"/>
              </a:buClr>
              <a:buSzPct val="90000"/>
            </a:pPr>
            <a:r>
              <a:rPr lang="en-US" altLang="zh-CN" sz="2000" b="1" dirty="0">
                <a:solidFill>
                  <a:srgbClr val="0070C0"/>
                </a:solidFill>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总结</a:t>
            </a:r>
            <a:r>
              <a:rPr lang="en-US" altLang="zh-CN" sz="2000" b="1" dirty="0">
                <a:solidFill>
                  <a:srgbClr val="0070C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新、旧设备的更新决策主要考虑两个问题，</a:t>
            </a:r>
            <a:endParaRPr lang="en-US" altLang="zh-CN" sz="2000" dirty="0">
              <a:latin typeface="微软雅黑" panose="020B0503020204020204" pitchFamily="34" charset="-122"/>
              <a:ea typeface="微软雅黑" panose="020B0503020204020204" pitchFamily="34" charset="-122"/>
            </a:endParaRPr>
          </a:p>
          <a:p>
            <a:pPr algn="just">
              <a:lnSpc>
                <a:spcPct val="150000"/>
              </a:lnSpc>
              <a:buClr>
                <a:srgbClr val="00FF00"/>
              </a:buClr>
              <a:buSzPct val="90000"/>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是否需要</a:t>
            </a:r>
            <a:r>
              <a:rPr lang="zh-CN" altLang="en-US" sz="2000" dirty="0">
                <a:latin typeface="微软雅黑" panose="020B0503020204020204" pitchFamily="34" charset="-122"/>
                <a:ea typeface="微软雅黑" panose="020B0503020204020204" pitchFamily="34" charset="-122"/>
              </a:rPr>
              <a:t>以旧换新？</a:t>
            </a:r>
            <a:endParaRPr lang="en-US" altLang="zh-CN" sz="2000" dirty="0">
              <a:latin typeface="微软雅黑" panose="020B0503020204020204" pitchFamily="34" charset="-122"/>
              <a:ea typeface="微软雅黑" panose="020B0503020204020204" pitchFamily="34" charset="-122"/>
            </a:endParaRPr>
          </a:p>
          <a:p>
            <a:pPr algn="just">
              <a:lnSpc>
                <a:spcPct val="150000"/>
              </a:lnSpc>
              <a:buClr>
                <a:srgbClr val="00FF00"/>
              </a:buClr>
              <a:buSzPct val="90000"/>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何时</a:t>
            </a:r>
            <a:r>
              <a:rPr lang="zh-CN" altLang="en-US" sz="2000" dirty="0">
                <a:latin typeface="微软雅黑" panose="020B0503020204020204" pitchFamily="34" charset="-122"/>
                <a:ea typeface="微软雅黑" panose="020B0503020204020204" pitchFamily="34" charset="-122"/>
              </a:rPr>
              <a:t>以旧换新？</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6" name="矩形 5"/>
          <p:cNvSpPr/>
          <p:nvPr/>
        </p:nvSpPr>
        <p:spPr>
          <a:xfrm>
            <a:off x="1049258" y="1429863"/>
            <a:ext cx="1811714" cy="461665"/>
          </a:xfrm>
          <a:prstGeom prst="rect">
            <a:avLst/>
          </a:prstGeom>
        </p:spPr>
        <p:txBody>
          <a:bodyPr wrap="none">
            <a:spAutoFit/>
          </a:bodyPr>
          <a:lstStyle/>
          <a:p>
            <a:pPr lvl="0"/>
            <a:r>
              <a:rPr lang="zh-CN" altLang="en-US" sz="2400" b="1" dirty="0">
                <a:solidFill>
                  <a:srgbClr val="FF0000"/>
                </a:solidFill>
                <a:latin typeface="微软雅黑" panose="020B0503020204020204" pitchFamily="34" charset="-122"/>
                <a:ea typeface="微软雅黑" panose="020B0503020204020204" pitchFamily="34" charset="-122"/>
              </a:rPr>
              <a:t>经济性分析</a:t>
            </a:r>
            <a:r>
              <a:rPr lang="en-US" altLang="zh-CN" sz="2400" b="1" dirty="0">
                <a:solidFill>
                  <a:srgbClr val="FF0000"/>
                </a:solidFill>
                <a:latin typeface="微软雅黑" panose="020B0503020204020204" pitchFamily="34" charset="-122"/>
                <a:ea typeface="微软雅黑" panose="020B0503020204020204" pitchFamily="34" charset="-122"/>
              </a:rPr>
              <a:t>:</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331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entr" presetSubtype="0" fill="hold" grpId="0" nodeType="clickEffect">
                                  <p:stCondLst>
                                    <p:cond delay="0"/>
                                  </p:stCondLst>
                                  <p:childTnLst>
                                    <p:set>
                                      <p:cBhvr>
                                        <p:cTn id="6" dur="indefinite"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anim calcmode="lin" valueType="num">
                                      <p:cBhvr>
                                        <p:cTn id="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0">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indefinite" fill="hold">
                                          <p:stCondLst>
                                            <p:cond delay="0"/>
                                          </p:stCondLst>
                                        </p:cTn>
                                        <p:tgtEl>
                                          <p:spTgt spid="10">
                                            <p:txEl>
                                              <p:pRg st="1" end="1"/>
                                            </p:txEl>
                                          </p:spTgt>
                                        </p:tgtEl>
                                        <p:attrNameLst>
                                          <p:attrName>style.visibility</p:attrName>
                                        </p:attrNameLst>
                                      </p:cBhvr>
                                      <p:to>
                                        <p:strVal val="visible"/>
                                      </p:to>
                                    </p:set>
                                    <p:animEffect transition="in" filter="fade">
                                      <p:cBhvr>
                                        <p:cTn id="14" dur="500"/>
                                        <p:tgtEl>
                                          <p:spTgt spid="10">
                                            <p:txEl>
                                              <p:pRg st="1" end="1"/>
                                            </p:txEl>
                                          </p:spTgt>
                                        </p:tgtEl>
                                      </p:cBhvr>
                                    </p:animEffect>
                                    <p:anim calcmode="lin" valueType="num">
                                      <p:cBhvr>
                                        <p:cTn id="15"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presetSubtype="0" fill="hold" grpId="0" nodeType="clickEffect">
                                  <p:stCondLst>
                                    <p:cond delay="0"/>
                                  </p:stCondLst>
                                  <p:childTnLst>
                                    <p:set>
                                      <p:cBhvr>
                                        <p:cTn id="20" dur="indefinite" fill="hold">
                                          <p:stCondLst>
                                            <p:cond delay="0"/>
                                          </p:stCondLst>
                                        </p:cTn>
                                        <p:tgtEl>
                                          <p:spTgt spid="10">
                                            <p:txEl>
                                              <p:pRg st="2" end="2"/>
                                            </p:txEl>
                                          </p:spTgt>
                                        </p:tgtEl>
                                        <p:attrNameLst>
                                          <p:attrName>style.visibility</p:attrName>
                                        </p:attrNameLst>
                                      </p:cBhvr>
                                      <p:to>
                                        <p:strVal val="visible"/>
                                      </p:to>
                                    </p:set>
                                    <p:animEffect transition="in" filter="fade">
                                      <p:cBhvr>
                                        <p:cTn id="21" dur="500"/>
                                        <p:tgtEl>
                                          <p:spTgt spid="10">
                                            <p:txEl>
                                              <p:pRg st="2" end="2"/>
                                            </p:txEl>
                                          </p:spTgt>
                                        </p:tgtEl>
                                      </p:cBhvr>
                                    </p:animEffect>
                                    <p:anim calcmode="lin" valueType="num">
                                      <p:cBhvr>
                                        <p:cTn id="22"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4" presetClass="entr" presetSubtype="0" fill="hold" grpId="0" nodeType="clickEffect">
                                  <p:stCondLst>
                                    <p:cond delay="0"/>
                                  </p:stCondLst>
                                  <p:childTnLst>
                                    <p:set>
                                      <p:cBhvr>
                                        <p:cTn id="27" dur="indefinite" fill="hold">
                                          <p:stCondLst>
                                            <p:cond delay="0"/>
                                          </p:stCondLst>
                                        </p:cTn>
                                        <p:tgtEl>
                                          <p:spTgt spid="10">
                                            <p:txEl>
                                              <p:pRg st="3" end="3"/>
                                            </p:txEl>
                                          </p:spTgt>
                                        </p:tgtEl>
                                        <p:attrNameLst>
                                          <p:attrName>style.visibility</p:attrName>
                                        </p:attrNameLst>
                                      </p:cBhvr>
                                      <p:to>
                                        <p:strVal val="visible"/>
                                      </p:to>
                                    </p:set>
                                    <p:animEffect transition="in" filter="fade">
                                      <p:cBhvr>
                                        <p:cTn id="28" dur="500"/>
                                        <p:tgtEl>
                                          <p:spTgt spid="10">
                                            <p:txEl>
                                              <p:pRg st="3" end="3"/>
                                            </p:txEl>
                                          </p:spTgt>
                                        </p:tgtEl>
                                      </p:cBhvr>
                                    </p:animEffect>
                                    <p:anim calcmode="lin" valueType="num">
                                      <p:cBhvr>
                                        <p:cTn id="2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entr" presetSubtype="0" fill="hold" grpId="0" nodeType="clickEffect">
                                  <p:stCondLst>
                                    <p:cond delay="0"/>
                                  </p:stCondLst>
                                  <p:childTnLst>
                                    <p:set>
                                      <p:cBhvr>
                                        <p:cTn id="34" dur="indefinite" fill="hold">
                                          <p:stCondLst>
                                            <p:cond delay="0"/>
                                          </p:stCondLst>
                                        </p:cTn>
                                        <p:tgtEl>
                                          <p:spTgt spid="10">
                                            <p:txEl>
                                              <p:pRg st="4" end="4"/>
                                            </p:txEl>
                                          </p:spTgt>
                                        </p:tgtEl>
                                        <p:attrNameLst>
                                          <p:attrName>style.visibility</p:attrName>
                                        </p:attrNameLst>
                                      </p:cBhvr>
                                      <p:to>
                                        <p:strVal val="visible"/>
                                      </p:to>
                                    </p:set>
                                    <p:animEffect transition="in" filter="fade">
                                      <p:cBhvr>
                                        <p:cTn id="35" dur="500"/>
                                        <p:tgtEl>
                                          <p:spTgt spid="10">
                                            <p:txEl>
                                              <p:pRg st="4" end="4"/>
                                            </p:txEl>
                                          </p:spTgt>
                                        </p:tgtEl>
                                      </p:cBhvr>
                                    </p:animEffect>
                                    <p:anim calcmode="lin" valueType="num">
                                      <p:cBhvr>
                                        <p:cTn id="36"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4" end="4"/>
                                            </p:txEl>
                                          </p:spTgt>
                                        </p:tgtEl>
                                        <p:attrNameLst>
                                          <p:attrName>ppt_y</p:attrName>
                                        </p:attrNameLst>
                                      </p:cBhvr>
                                      <p:tavLst>
                                        <p:tav tm="0">
                                          <p:val>
                                            <p:strVal val="#ppt_y+.05"/>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4" presetClass="entr" presetSubtype="0" fill="hold" grpId="0" nodeType="clickEffect">
                                  <p:stCondLst>
                                    <p:cond delay="0"/>
                                  </p:stCondLst>
                                  <p:childTnLst>
                                    <p:set>
                                      <p:cBhvr>
                                        <p:cTn id="41" dur="indefinite" fill="hold">
                                          <p:stCondLst>
                                            <p:cond delay="0"/>
                                          </p:stCondLst>
                                        </p:cTn>
                                        <p:tgtEl>
                                          <p:spTgt spid="10">
                                            <p:txEl>
                                              <p:pRg st="5" end="5"/>
                                            </p:txEl>
                                          </p:spTgt>
                                        </p:tgtEl>
                                        <p:attrNameLst>
                                          <p:attrName>style.visibility</p:attrName>
                                        </p:attrNameLst>
                                      </p:cBhvr>
                                      <p:to>
                                        <p:strVal val="visible"/>
                                      </p:to>
                                    </p:set>
                                    <p:animEffect transition="in" filter="fade">
                                      <p:cBhvr>
                                        <p:cTn id="42" dur="500"/>
                                        <p:tgtEl>
                                          <p:spTgt spid="10">
                                            <p:txEl>
                                              <p:pRg st="5" end="5"/>
                                            </p:txEl>
                                          </p:spTgt>
                                        </p:tgtEl>
                                      </p:cBhvr>
                                    </p:animEffect>
                                    <p:anim calcmode="lin" valueType="num">
                                      <p:cBhvr>
                                        <p:cTn id="43"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5" end="5"/>
                                            </p:txEl>
                                          </p:spTgt>
                                        </p:tgtEl>
                                        <p:attrNameLst>
                                          <p:attrName>ppt_y</p:attrName>
                                        </p:attrNameLst>
                                      </p:cBhvr>
                                      <p:tavLst>
                                        <p:tav tm="0">
                                          <p:val>
                                            <p:strVal val="#ppt_y+.05"/>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4" presetClass="entr" presetSubtype="0" fill="hold" grpId="0" nodeType="clickEffect">
                                  <p:stCondLst>
                                    <p:cond delay="0"/>
                                  </p:stCondLst>
                                  <p:childTnLst>
                                    <p:set>
                                      <p:cBhvr>
                                        <p:cTn id="48" dur="indefinite" fill="hold">
                                          <p:stCondLst>
                                            <p:cond delay="0"/>
                                          </p:stCondLst>
                                        </p:cTn>
                                        <p:tgtEl>
                                          <p:spTgt spid="10">
                                            <p:txEl>
                                              <p:pRg st="6" end="6"/>
                                            </p:txEl>
                                          </p:spTgt>
                                        </p:tgtEl>
                                        <p:attrNameLst>
                                          <p:attrName>style.visibility</p:attrName>
                                        </p:attrNameLst>
                                      </p:cBhvr>
                                      <p:to>
                                        <p:strVal val="visible"/>
                                      </p:to>
                                    </p:set>
                                    <p:animEffect transition="in" filter="fade">
                                      <p:cBhvr>
                                        <p:cTn id="49" dur="500"/>
                                        <p:tgtEl>
                                          <p:spTgt spid="10">
                                            <p:txEl>
                                              <p:pRg st="6" end="6"/>
                                            </p:txEl>
                                          </p:spTgt>
                                        </p:tgtEl>
                                      </p:cBhvr>
                                    </p:animEffect>
                                    <p:anim calcmode="lin" valueType="num">
                                      <p:cBhvr>
                                        <p:cTn id="50"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6" end="6"/>
                                            </p:txEl>
                                          </p:spTgt>
                                        </p:tgtEl>
                                        <p:attrNameLst>
                                          <p:attrName>ppt_y</p:attrName>
                                        </p:attrNameLst>
                                      </p:cBhvr>
                                      <p:tavLst>
                                        <p:tav tm="0">
                                          <p:val>
                                            <p:strVal val="#ppt_y+.05"/>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4" presetClass="entr" presetSubtype="0" fill="hold" grpId="0" nodeType="clickEffect">
                                  <p:stCondLst>
                                    <p:cond delay="0"/>
                                  </p:stCondLst>
                                  <p:childTnLst>
                                    <p:set>
                                      <p:cBhvr>
                                        <p:cTn id="55" dur="indefinite" fill="hold">
                                          <p:stCondLst>
                                            <p:cond delay="0"/>
                                          </p:stCondLst>
                                        </p:cTn>
                                        <p:tgtEl>
                                          <p:spTgt spid="10">
                                            <p:txEl>
                                              <p:pRg st="7" end="7"/>
                                            </p:txEl>
                                          </p:spTgt>
                                        </p:tgtEl>
                                        <p:attrNameLst>
                                          <p:attrName>style.visibility</p:attrName>
                                        </p:attrNameLst>
                                      </p:cBhvr>
                                      <p:to>
                                        <p:strVal val="visible"/>
                                      </p:to>
                                    </p:set>
                                    <p:animEffect transition="in" filter="fade">
                                      <p:cBhvr>
                                        <p:cTn id="56" dur="500"/>
                                        <p:tgtEl>
                                          <p:spTgt spid="10">
                                            <p:txEl>
                                              <p:pRg st="7" end="7"/>
                                            </p:txEl>
                                          </p:spTgt>
                                        </p:tgtEl>
                                      </p:cBhvr>
                                    </p:animEffect>
                                    <p:anim calcmode="lin" valueType="num">
                                      <p:cBhvr>
                                        <p:cTn id="57"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7" end="7"/>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23">
            <a:extLst>
              <a:ext uri="{FF2B5EF4-FFF2-40B4-BE49-F238E27FC236}">
                <a16:creationId xmlns:a16="http://schemas.microsoft.com/office/drawing/2014/main" id="{ED3C4F1E-A27A-4D0B-AE14-8DDDAE4ECA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3351" y="0"/>
            <a:ext cx="12458700"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pic>
      <p:sp>
        <p:nvSpPr>
          <p:cNvPr id="8" name="任意多边形: 形状 7">
            <a:extLst>
              <a:ext uri="{FF2B5EF4-FFF2-40B4-BE49-F238E27FC236}">
                <a16:creationId xmlns:a16="http://schemas.microsoft.com/office/drawing/2014/main" id="{3F94715A-36C6-460A-B5C8-8ECBC1CF04A5}"/>
              </a:ext>
            </a:extLst>
          </p:cNvPr>
          <p:cNvSpPr/>
          <p:nvPr/>
        </p:nvSpPr>
        <p:spPr>
          <a:xfrm>
            <a:off x="-142832"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6FA402F8-C4D0-4868-A984-C6F0AEE630F7}"/>
              </a:ext>
            </a:extLst>
          </p:cNvPr>
          <p:cNvSpPr txBox="1"/>
          <p:nvPr/>
        </p:nvSpPr>
        <p:spPr>
          <a:xfrm>
            <a:off x="4556075" y="787478"/>
            <a:ext cx="3371390" cy="830997"/>
          </a:xfrm>
          <a:prstGeom prst="rect">
            <a:avLst/>
          </a:prstGeom>
          <a:noFill/>
        </p:spPr>
        <p:txBody>
          <a:bodyPr wrap="square" rtlCol="0">
            <a:spAutoFit/>
          </a:bodyPr>
          <a:lstStyle/>
          <a:p>
            <a:r>
              <a:rPr lang="zh-CN" altLang="en-US" sz="4800" b="1" spc="900" dirty="0">
                <a:solidFill>
                  <a:schemeClr val="bg1"/>
                </a:solidFill>
                <a:latin typeface="微软雅黑" panose="020B0503020204020204" pitchFamily="34" charset="-122"/>
                <a:ea typeface="微软雅黑" panose="020B0503020204020204" pitchFamily="34" charset="-122"/>
              </a:rPr>
              <a:t>本章要点</a:t>
            </a:r>
          </a:p>
        </p:txBody>
      </p:sp>
      <p:pic>
        <p:nvPicPr>
          <p:cNvPr id="17" name="图片 16">
            <a:extLst>
              <a:ext uri="{FF2B5EF4-FFF2-40B4-BE49-F238E27FC236}">
                <a16:creationId xmlns:a16="http://schemas.microsoft.com/office/drawing/2014/main" id="{1AEC6992-9E56-48EA-8E4D-E2D2B9A9C4B5}"/>
              </a:ext>
            </a:extLst>
          </p:cNvPr>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27266" y="6225198"/>
            <a:ext cx="3311941" cy="496620"/>
          </a:xfrm>
          <a:prstGeom prst="rect">
            <a:avLst/>
          </a:prstGeom>
        </p:spPr>
      </p:pic>
      <p:sp>
        <p:nvSpPr>
          <p:cNvPr id="18" name="矩形 17">
            <a:extLst>
              <a:ext uri="{FF2B5EF4-FFF2-40B4-BE49-F238E27FC236}">
                <a16:creationId xmlns:a16="http://schemas.microsoft.com/office/drawing/2014/main" id="{BCDE12D3-D80D-481E-8C75-7C30D7344E3F}"/>
              </a:ext>
            </a:extLst>
          </p:cNvPr>
          <p:cNvSpPr/>
          <p:nvPr/>
        </p:nvSpPr>
        <p:spPr>
          <a:xfrm>
            <a:off x="0" y="6743700"/>
            <a:ext cx="121920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950683" y="2540488"/>
            <a:ext cx="6125915" cy="261610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lvl="0">
              <a:lnSpc>
                <a:spcPct val="150000"/>
              </a:lnSpc>
              <a:spcBef>
                <a:spcPts val="1200"/>
              </a:spcBef>
            </a:pPr>
            <a:r>
              <a:rPr lang="en-US" sz="3200" b="1" dirty="0">
                <a:solidFill>
                  <a:srgbClr val="0070C0"/>
                </a:solidFill>
                <a:latin typeface="微软雅黑" panose="020B0503020204020204" pitchFamily="34" charset="-122"/>
                <a:ea typeface="微软雅黑" panose="020B0503020204020204" pitchFamily="34" charset="-122"/>
              </a:rPr>
              <a:t>0</a:t>
            </a:r>
            <a:r>
              <a:rPr sz="3200" b="1" dirty="0">
                <a:solidFill>
                  <a:srgbClr val="0070C0"/>
                </a:solidFill>
                <a:latin typeface="微软雅黑" panose="020B0503020204020204" pitchFamily="34" charset="-122"/>
                <a:ea typeface="微软雅黑" panose="020B0503020204020204" pitchFamily="34" charset="-122"/>
              </a:rPr>
              <a:t>1</a:t>
            </a:r>
            <a:r>
              <a:rPr lang="en-US" sz="3200" b="1" dirty="0">
                <a:solidFill>
                  <a:srgbClr val="0070C0"/>
                </a:solidFill>
                <a:latin typeface="微软雅黑" panose="020B0503020204020204" pitchFamily="34" charset="-122"/>
                <a:ea typeface="微软雅黑" panose="020B0503020204020204" pitchFamily="34" charset="-122"/>
              </a:rPr>
              <a:t>   </a:t>
            </a:r>
            <a:r>
              <a:rPr lang="zh-CN" altLang="en-US" sz="3200" b="1" dirty="0">
                <a:solidFill>
                  <a:srgbClr val="002060"/>
                </a:solidFill>
                <a:latin typeface="微软雅黑" panose="020B0503020204020204" pitchFamily="34" charset="-122"/>
                <a:ea typeface="微软雅黑" panose="020B0503020204020204" pitchFamily="34" charset="-122"/>
              </a:rPr>
              <a:t>设备磨损、补偿与折旧</a:t>
            </a:r>
          </a:p>
          <a:p>
            <a:pPr fontAlgn="base">
              <a:lnSpc>
                <a:spcPct val="150000"/>
              </a:lnSpc>
              <a:spcBef>
                <a:spcPts val="1200"/>
              </a:spcBef>
              <a:spcAft>
                <a:spcPct val="0"/>
              </a:spcAft>
              <a:defRPr/>
            </a:pPr>
            <a:r>
              <a:rPr lang="en-US" sz="3200" b="1" dirty="0">
                <a:solidFill>
                  <a:srgbClr val="0070C0"/>
                </a:solidFill>
                <a:latin typeface="微软雅黑" panose="020B0503020204020204" pitchFamily="34" charset="-122"/>
                <a:ea typeface="微软雅黑" panose="020B0503020204020204" pitchFamily="34" charset="-122"/>
              </a:rPr>
              <a:t>0</a:t>
            </a:r>
            <a:r>
              <a:rPr sz="3200" b="1" dirty="0">
                <a:solidFill>
                  <a:srgbClr val="0070C0"/>
                </a:solidFill>
                <a:latin typeface="微软雅黑" panose="020B0503020204020204" pitchFamily="34" charset="-122"/>
                <a:ea typeface="微软雅黑" panose="020B0503020204020204" pitchFamily="34" charset="-122"/>
              </a:rPr>
              <a:t>2</a:t>
            </a:r>
            <a:r>
              <a:rPr lang="en-US" sz="3200" b="1" dirty="0">
                <a:solidFill>
                  <a:srgbClr val="0070C0"/>
                </a:solidFill>
                <a:latin typeface="微软雅黑" panose="020B0503020204020204" pitchFamily="34" charset="-122"/>
                <a:ea typeface="微软雅黑" panose="020B0503020204020204" pitchFamily="34" charset="-122"/>
              </a:rPr>
              <a:t>   </a:t>
            </a:r>
            <a:r>
              <a:rPr sz="3200" b="1" dirty="0" err="1">
                <a:solidFill>
                  <a:srgbClr val="002060"/>
                </a:solidFill>
                <a:latin typeface="微软雅黑" panose="020B0503020204020204" pitchFamily="34" charset="-122"/>
                <a:ea typeface="微软雅黑" panose="020B0503020204020204" pitchFamily="34" charset="-122"/>
              </a:rPr>
              <a:t>设备</a:t>
            </a:r>
            <a:r>
              <a:rPr lang="zh-CN" altLang="en-US" sz="3200" b="1" dirty="0">
                <a:solidFill>
                  <a:srgbClr val="002060"/>
                </a:solidFill>
                <a:latin typeface="微软雅黑" panose="020B0503020204020204" pitchFamily="34" charset="-122"/>
                <a:ea typeface="微软雅黑" panose="020B0503020204020204" pitchFamily="34" charset="-122"/>
              </a:rPr>
              <a:t>寿命与</a:t>
            </a:r>
            <a:r>
              <a:rPr sz="3200" b="1" dirty="0" err="1">
                <a:solidFill>
                  <a:srgbClr val="002060"/>
                </a:solidFill>
                <a:latin typeface="微软雅黑" panose="020B0503020204020204" pitchFamily="34" charset="-122"/>
                <a:ea typeface="微软雅黑" panose="020B0503020204020204" pitchFamily="34" charset="-122"/>
              </a:rPr>
              <a:t>更新</a:t>
            </a:r>
            <a:r>
              <a:rPr lang="zh-CN" altLang="en-US" sz="3200" b="1" dirty="0">
                <a:solidFill>
                  <a:srgbClr val="002060"/>
                </a:solidFill>
                <a:latin typeface="微软雅黑" panose="020B0503020204020204" pitchFamily="34" charset="-122"/>
                <a:ea typeface="微软雅黑" panose="020B0503020204020204" pitchFamily="34" charset="-122"/>
              </a:rPr>
              <a:t>决策</a:t>
            </a:r>
            <a:endParaRPr sz="3200" b="1" dirty="0">
              <a:solidFill>
                <a:srgbClr val="002060"/>
              </a:solidFill>
              <a:latin typeface="微软雅黑" panose="020B0503020204020204" pitchFamily="34" charset="-122"/>
              <a:ea typeface="微软雅黑" panose="020B0503020204020204" pitchFamily="34" charset="-122"/>
            </a:endParaRPr>
          </a:p>
          <a:p>
            <a:pPr marR="0" lvl="0" indent="0" fontAlgn="base">
              <a:lnSpc>
                <a:spcPct val="150000"/>
              </a:lnSpc>
              <a:spcBef>
                <a:spcPts val="1200"/>
              </a:spcBef>
              <a:spcAft>
                <a:spcPct val="0"/>
              </a:spcAft>
              <a:buClrTx/>
              <a:buSzTx/>
              <a:buFontTx/>
              <a:buNone/>
              <a:defRPr/>
            </a:pPr>
            <a:r>
              <a:rPr lang="en-US" sz="3200" b="1" dirty="0">
                <a:solidFill>
                  <a:srgbClr val="0070C0"/>
                </a:solidFill>
                <a:latin typeface="微软雅黑" panose="020B0503020204020204" pitchFamily="34" charset="-122"/>
                <a:ea typeface="微软雅黑" panose="020B0503020204020204" pitchFamily="34" charset="-122"/>
              </a:rPr>
              <a:t>03   </a:t>
            </a:r>
            <a:r>
              <a:rPr sz="3200" b="1" dirty="0" err="1">
                <a:solidFill>
                  <a:srgbClr val="002060"/>
                </a:solidFill>
                <a:latin typeface="微软雅黑" panose="020B0503020204020204" pitchFamily="34" charset="-122"/>
                <a:ea typeface="微软雅黑" panose="020B0503020204020204" pitchFamily="34" charset="-122"/>
              </a:rPr>
              <a:t>设备租赁</a:t>
            </a:r>
            <a:r>
              <a:rPr lang="zh-CN" altLang="en-US" sz="3200" b="1" dirty="0">
                <a:solidFill>
                  <a:srgbClr val="002060"/>
                </a:solidFill>
                <a:latin typeface="微软雅黑" panose="020B0503020204020204" pitchFamily="34" charset="-122"/>
                <a:ea typeface="微软雅黑" panose="020B0503020204020204" pitchFamily="34" charset="-122"/>
              </a:rPr>
              <a:t>与购买决策</a:t>
            </a:r>
          </a:p>
        </p:txBody>
      </p:sp>
    </p:spTree>
    <p:extLst>
      <p:ext uri="{BB962C8B-B14F-4D97-AF65-F5344CB8AC3E}">
        <p14:creationId xmlns:p14="http://schemas.microsoft.com/office/powerpoint/2010/main" val="71462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设备寿命与更新决策</a:t>
            </a:r>
          </a:p>
        </p:txBody>
      </p:sp>
      <p:sp>
        <p:nvSpPr>
          <p:cNvPr id="8" name="矩形 7">
            <a:extLst>
              <a:ext uri="{FF2B5EF4-FFF2-40B4-BE49-F238E27FC236}">
                <a16:creationId xmlns:a16="http://schemas.microsoft.com/office/drawing/2014/main" id="{A90FA3ED-1CD6-4332-AC44-ACF31418C300}"/>
              </a:ext>
            </a:extLst>
          </p:cNvPr>
          <p:cNvSpPr/>
          <p:nvPr/>
        </p:nvSpPr>
        <p:spPr>
          <a:xfrm>
            <a:off x="669924" y="5919095"/>
            <a:ext cx="1085215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E6C5343-015E-49DC-833D-D7B11D5DA69C}"/>
              </a:ext>
            </a:extLst>
          </p:cNvPr>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32761" y="6055077"/>
            <a:ext cx="3311941" cy="496620"/>
          </a:xfrm>
          <a:prstGeom prst="rect">
            <a:avLst/>
          </a:prstGeom>
        </p:spPr>
      </p:pic>
      <p:sp>
        <p:nvSpPr>
          <p:cNvPr id="41" name="Rectangle 6"/>
          <p:cNvSpPr/>
          <p:nvPr/>
        </p:nvSpPr>
        <p:spPr>
          <a:xfrm>
            <a:off x="8326679" y="2701448"/>
            <a:ext cx="1296987" cy="1368425"/>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lstStyle/>
          <a:p>
            <a:endParaRPr lang="zh-CN" altLang="en-US" sz="2400" dirty="0">
              <a:latin typeface="微软雅黑" panose="020B0503020204020204" pitchFamily="34" charset="-122"/>
              <a:ea typeface="微软雅黑" panose="020B0503020204020204" pitchFamily="34" charset="-122"/>
            </a:endParaRPr>
          </a:p>
        </p:txBody>
      </p:sp>
      <p:sp>
        <p:nvSpPr>
          <p:cNvPr id="42" name="Rectangle 2"/>
          <p:cNvSpPr txBox="1">
            <a:spLocks noChangeArrowheads="1"/>
          </p:cNvSpPr>
          <p:nvPr/>
        </p:nvSpPr>
        <p:spPr bwMode="auto">
          <a:xfrm>
            <a:off x="755650" y="1104662"/>
            <a:ext cx="10914574" cy="1143000"/>
          </a:xfrm>
          <a:prstGeom prst="rect">
            <a:avLst/>
          </a:prstGeom>
          <a:noFill/>
          <a:ln w="9525">
            <a:noFill/>
            <a:miter lim="800000"/>
          </a:ln>
        </p:spPr>
        <p:txBody>
          <a:bodyPr anchor="ctr"/>
          <a:lstStyle/>
          <a:p>
            <a:pPr marR="0" defTabSz="914400" eaLnBrk="0" hangingPunct="0">
              <a:lnSpc>
                <a:spcPct val="150000"/>
              </a:lnSpc>
              <a:buClrTx/>
              <a:buSzTx/>
              <a:defRPr/>
            </a:pPr>
            <a:r>
              <a:rPr kumimoji="1" lang="en-US" altLang="zh-CN" sz="2400" b="1" kern="1200" cap="none" spc="0" normalizeH="0" baseline="0" noProof="0" dirty="0">
                <a:solidFill>
                  <a:srgbClr val="FF0000"/>
                </a:solidFill>
                <a:latin typeface="微软雅黑" panose="020B0503020204020204" pitchFamily="34" charset="-122"/>
                <a:ea typeface="微软雅黑" panose="020B0503020204020204" pitchFamily="34" charset="-122"/>
              </a:rPr>
              <a:t> </a:t>
            </a:r>
            <a:r>
              <a:rPr kumimoji="1" lang="zh-CN" altLang="en-US" sz="2400" b="1" kern="1200" cap="none" spc="0" normalizeH="0" baseline="0" noProof="0" dirty="0">
                <a:solidFill>
                  <a:srgbClr val="FF0000"/>
                </a:solidFill>
                <a:latin typeface="微软雅黑" panose="020B0503020204020204" pitchFamily="34" charset="-122"/>
                <a:ea typeface="微软雅黑" panose="020B0503020204020204" pitchFamily="34" charset="-122"/>
              </a:rPr>
              <a:t>例：</a:t>
            </a:r>
            <a:r>
              <a:rPr kumimoji="1" lang="zh-CN" altLang="en-US" sz="2400" kern="1200" cap="none" spc="0" normalizeH="0" baseline="0" noProof="0" dirty="0">
                <a:solidFill>
                  <a:srgbClr val="0070C0"/>
                </a:solidFill>
                <a:latin typeface="微软雅黑" panose="020B0503020204020204" pitchFamily="34" charset="-122"/>
                <a:ea typeface="微软雅黑" panose="020B0503020204020204" pitchFamily="34" charset="-122"/>
              </a:rPr>
              <a:t>某设备目前净残值为 </a:t>
            </a:r>
            <a:r>
              <a:rPr kumimoji="1" lang="en-US" altLang="zh-CN" sz="2400" kern="1200" cap="none" spc="0" normalizeH="0" baseline="0" noProof="0" dirty="0">
                <a:solidFill>
                  <a:srgbClr val="0070C0"/>
                </a:solidFill>
                <a:latin typeface="微软雅黑" panose="020B0503020204020204" pitchFamily="34" charset="-122"/>
                <a:ea typeface="微软雅黑" panose="020B0503020204020204" pitchFamily="34" charset="-122"/>
              </a:rPr>
              <a:t>8000</a:t>
            </a:r>
            <a:r>
              <a:rPr kumimoji="1" lang="zh-CN" altLang="en-US" sz="2400" kern="1200" cap="none" spc="0" normalizeH="0" baseline="0" noProof="0" dirty="0">
                <a:solidFill>
                  <a:srgbClr val="0070C0"/>
                </a:solidFill>
                <a:latin typeface="微软雅黑" panose="020B0503020204020204" pitchFamily="34" charset="-122"/>
                <a:ea typeface="微软雅黑" panose="020B0503020204020204" pitchFamily="34" charset="-122"/>
              </a:rPr>
              <a:t>元，还能继续使用</a:t>
            </a:r>
            <a:r>
              <a:rPr kumimoji="1" lang="en-US" altLang="zh-CN" sz="2400" kern="1200" cap="none" spc="0" normalizeH="0" baseline="0" noProof="0" dirty="0">
                <a:solidFill>
                  <a:srgbClr val="0070C0"/>
                </a:solidFill>
                <a:latin typeface="微软雅黑" panose="020B0503020204020204" pitchFamily="34" charset="-122"/>
                <a:ea typeface="微软雅黑" panose="020B0503020204020204" pitchFamily="34" charset="-122"/>
              </a:rPr>
              <a:t>4</a:t>
            </a:r>
            <a:r>
              <a:rPr kumimoji="1" lang="zh-CN" altLang="en-US" sz="2400" kern="1200" cap="none" spc="0" normalizeH="0" baseline="0" noProof="0" dirty="0">
                <a:solidFill>
                  <a:srgbClr val="0070C0"/>
                </a:solidFill>
                <a:latin typeface="微软雅黑" panose="020B0503020204020204" pitchFamily="34" charset="-122"/>
                <a:ea typeface="微软雅黑" panose="020B0503020204020204" pitchFamily="34" charset="-122"/>
              </a:rPr>
              <a:t>年，保留使用情况如下</a:t>
            </a:r>
            <a:endParaRPr kumimoji="1" lang="en-US" altLang="zh-CN" sz="2400" kern="1200" cap="none" spc="0" normalizeH="0" baseline="0" noProof="0" dirty="0">
              <a:solidFill>
                <a:srgbClr val="0070C0"/>
              </a:solidFill>
              <a:latin typeface="微软雅黑" panose="020B0503020204020204" pitchFamily="34" charset="-122"/>
              <a:ea typeface="微软雅黑" panose="020B0503020204020204" pitchFamily="34" charset="-122"/>
            </a:endParaRPr>
          </a:p>
        </p:txBody>
      </p:sp>
      <p:sp>
        <p:nvSpPr>
          <p:cNvPr id="43" name="Text Box 8"/>
          <p:cNvSpPr txBox="1"/>
          <p:nvPr/>
        </p:nvSpPr>
        <p:spPr>
          <a:xfrm>
            <a:off x="900113" y="4389199"/>
            <a:ext cx="10621962" cy="1477328"/>
          </a:xfrm>
          <a:prstGeom prst="rect">
            <a:avLst/>
          </a:prstGeom>
          <a:noFill/>
          <a:ln w="9525">
            <a:noFill/>
          </a:ln>
        </p:spPr>
        <p:txBody>
          <a:bodyPr wrap="square" anchor="t" anchorCtr="0">
            <a:spAutoFit/>
          </a:bodyPr>
          <a:lstStyle/>
          <a:p>
            <a:pPr algn="just">
              <a:lnSpc>
                <a:spcPct val="125000"/>
              </a:lnSpc>
            </a:pPr>
            <a:r>
              <a:rPr lang="zh-CN" altLang="en-US" sz="2400" dirty="0">
                <a:solidFill>
                  <a:srgbClr val="0070C0"/>
                </a:solidFill>
                <a:latin typeface="微软雅黑" panose="020B0503020204020204" pitchFamily="34" charset="-122"/>
                <a:ea typeface="微软雅黑" panose="020B0503020204020204" pitchFamily="34" charset="-122"/>
              </a:rPr>
              <a:t>       新设备原始费用为</a:t>
            </a:r>
            <a:r>
              <a:rPr lang="en-US" altLang="zh-CN" sz="2400" dirty="0">
                <a:solidFill>
                  <a:srgbClr val="0070C0"/>
                </a:solidFill>
                <a:latin typeface="微软雅黑" panose="020B0503020204020204" pitchFamily="34" charset="-122"/>
                <a:ea typeface="微软雅黑" panose="020B0503020204020204" pitchFamily="34" charset="-122"/>
              </a:rPr>
              <a:t>35000</a:t>
            </a:r>
            <a:r>
              <a:rPr lang="zh-CN" altLang="en-US" sz="2400" dirty="0">
                <a:solidFill>
                  <a:srgbClr val="0070C0"/>
                </a:solidFill>
                <a:latin typeface="微软雅黑" panose="020B0503020204020204" pitchFamily="34" charset="-122"/>
                <a:ea typeface="微软雅黑" panose="020B0503020204020204" pitchFamily="34" charset="-122"/>
              </a:rPr>
              <a:t>元，经济寿命</a:t>
            </a:r>
            <a:r>
              <a:rPr lang="en-US" altLang="zh-CN" sz="2400" dirty="0">
                <a:solidFill>
                  <a:srgbClr val="0070C0"/>
                </a:solidFill>
                <a:latin typeface="微软雅黑" panose="020B0503020204020204" pitchFamily="34" charset="-122"/>
                <a:ea typeface="微软雅黑" panose="020B0503020204020204" pitchFamily="34" charset="-122"/>
              </a:rPr>
              <a:t>10</a:t>
            </a:r>
            <a:r>
              <a:rPr lang="zh-CN" altLang="en-US" sz="2400" dirty="0">
                <a:solidFill>
                  <a:srgbClr val="0070C0"/>
                </a:solidFill>
                <a:latin typeface="微软雅黑" panose="020B0503020204020204" pitchFamily="34" charset="-122"/>
                <a:ea typeface="微软雅黑" panose="020B0503020204020204" pitchFamily="34" charset="-122"/>
              </a:rPr>
              <a:t>年，</a:t>
            </a:r>
            <a:r>
              <a:rPr lang="en-US" altLang="zh-CN" sz="2400" dirty="0">
                <a:solidFill>
                  <a:srgbClr val="0070C0"/>
                </a:solidFill>
                <a:latin typeface="微软雅黑" panose="020B0503020204020204" pitchFamily="34" charset="-122"/>
                <a:ea typeface="微软雅黑" panose="020B0503020204020204" pitchFamily="34" charset="-122"/>
              </a:rPr>
              <a:t>10</a:t>
            </a:r>
            <a:r>
              <a:rPr lang="zh-CN" altLang="en-US" sz="2400" dirty="0">
                <a:solidFill>
                  <a:srgbClr val="0070C0"/>
                </a:solidFill>
                <a:latin typeface="微软雅黑" panose="020B0503020204020204" pitchFamily="34" charset="-122"/>
                <a:ea typeface="微软雅黑" panose="020B0503020204020204" pitchFamily="34" charset="-122"/>
              </a:rPr>
              <a:t>年末的净残值为</a:t>
            </a:r>
            <a:r>
              <a:rPr lang="en-US" altLang="zh-CN" sz="2400" dirty="0">
                <a:solidFill>
                  <a:srgbClr val="0070C0"/>
                </a:solidFill>
                <a:latin typeface="微软雅黑" panose="020B0503020204020204" pitchFamily="34" charset="-122"/>
                <a:ea typeface="微软雅黑" panose="020B0503020204020204" pitchFamily="34" charset="-122"/>
              </a:rPr>
              <a:t>4000</a:t>
            </a:r>
            <a:r>
              <a:rPr lang="zh-CN" altLang="en-US" sz="2400" dirty="0">
                <a:solidFill>
                  <a:srgbClr val="0070C0"/>
                </a:solidFill>
                <a:latin typeface="微软雅黑" panose="020B0503020204020204" pitchFamily="34" charset="-122"/>
                <a:ea typeface="微软雅黑" panose="020B0503020204020204" pitchFamily="34" charset="-122"/>
              </a:rPr>
              <a:t>元，平均年使用费为</a:t>
            </a:r>
            <a:r>
              <a:rPr lang="en-US" altLang="zh-CN" sz="2400" dirty="0">
                <a:solidFill>
                  <a:srgbClr val="0070C0"/>
                </a:solidFill>
                <a:latin typeface="微软雅黑" panose="020B0503020204020204" pitchFamily="34" charset="-122"/>
                <a:ea typeface="微软雅黑" panose="020B0503020204020204" pitchFamily="34" charset="-122"/>
              </a:rPr>
              <a:t>500</a:t>
            </a:r>
            <a:r>
              <a:rPr lang="zh-CN" altLang="en-US" sz="2400" dirty="0">
                <a:solidFill>
                  <a:srgbClr val="0070C0"/>
                </a:solidFill>
                <a:latin typeface="微软雅黑" panose="020B0503020204020204" pitchFamily="34" charset="-122"/>
                <a:ea typeface="微软雅黑" panose="020B0503020204020204" pitchFamily="34" charset="-122"/>
              </a:rPr>
              <a:t>元，基准折现率是</a:t>
            </a:r>
            <a:r>
              <a:rPr lang="en-US" altLang="zh-CN" sz="2400" dirty="0">
                <a:solidFill>
                  <a:srgbClr val="0070C0"/>
                </a:solidFill>
                <a:latin typeface="微软雅黑" panose="020B0503020204020204" pitchFamily="34" charset="-122"/>
                <a:ea typeface="微软雅黑" panose="020B0503020204020204" pitchFamily="34" charset="-122"/>
              </a:rPr>
              <a:t>10</a:t>
            </a:r>
            <a:r>
              <a:rPr lang="zh-CN" altLang="en-US" sz="2400" dirty="0">
                <a:solidFill>
                  <a:srgbClr val="0070C0"/>
                </a:solidFill>
                <a:latin typeface="微软雅黑" panose="020B0503020204020204" pitchFamily="34" charset="-122"/>
                <a:ea typeface="微软雅黑" panose="020B0503020204020204" pitchFamily="34" charset="-122"/>
              </a:rPr>
              <a:t>％。问旧设备是否需要更换，如需更换，何时更换为宜？</a:t>
            </a:r>
          </a:p>
        </p:txBody>
      </p:sp>
      <p:grpSp>
        <p:nvGrpSpPr>
          <p:cNvPr id="44" name="Group 46"/>
          <p:cNvGrpSpPr/>
          <p:nvPr/>
        </p:nvGrpSpPr>
        <p:grpSpPr>
          <a:xfrm>
            <a:off x="2325929" y="2128361"/>
            <a:ext cx="7473950" cy="2152650"/>
            <a:chOff x="567" y="1071"/>
            <a:chExt cx="4708" cy="1451"/>
          </a:xfrm>
        </p:grpSpPr>
        <p:sp>
          <p:nvSpPr>
            <p:cNvPr id="45" name="Rectangle 26"/>
            <p:cNvSpPr/>
            <p:nvPr/>
          </p:nvSpPr>
          <p:spPr>
            <a:xfrm>
              <a:off x="3706" y="2232"/>
              <a:ext cx="1569" cy="290"/>
            </a:xfrm>
            <a:prstGeom prst="rect">
              <a:avLst/>
            </a:prstGeom>
            <a:noFill/>
            <a:ln w="9525">
              <a:noFill/>
            </a:ln>
          </p:spPr>
          <p:txBody>
            <a:bodyPr anchor="t" anchorCtr="0"/>
            <a:lstStyle/>
            <a:p>
              <a:pPr algn="ctr">
                <a:spcBef>
                  <a:spcPct val="20000"/>
                </a:spcBef>
                <a:buClr>
                  <a:schemeClr val="folHlink"/>
                </a:buClr>
                <a:buSzPct val="90000"/>
              </a:pPr>
              <a:r>
                <a:rPr lang="en-US" altLang="zh-CN" sz="2400" dirty="0">
                  <a:solidFill>
                    <a:srgbClr val="0070C0"/>
                  </a:solidFill>
                  <a:latin typeface="微软雅黑" panose="020B0503020204020204" pitchFamily="34" charset="-122"/>
                  <a:ea typeface="微软雅黑" panose="020B0503020204020204" pitchFamily="34" charset="-122"/>
                </a:rPr>
                <a:t>6000</a:t>
              </a:r>
            </a:p>
          </p:txBody>
        </p:sp>
        <p:sp>
          <p:nvSpPr>
            <p:cNvPr id="46" name="Rectangle 25"/>
            <p:cNvSpPr/>
            <p:nvPr/>
          </p:nvSpPr>
          <p:spPr>
            <a:xfrm>
              <a:off x="2136" y="2232"/>
              <a:ext cx="1570" cy="290"/>
            </a:xfrm>
            <a:prstGeom prst="rect">
              <a:avLst/>
            </a:prstGeom>
            <a:noFill/>
            <a:ln w="9525">
              <a:noFill/>
            </a:ln>
          </p:spPr>
          <p:txBody>
            <a:bodyPr anchor="t" anchorCtr="0"/>
            <a:lstStyle/>
            <a:p>
              <a:pPr algn="ctr">
                <a:spcBef>
                  <a:spcPct val="20000"/>
                </a:spcBef>
                <a:buClr>
                  <a:schemeClr val="folHlink"/>
                </a:buClr>
                <a:buSzPct val="90000"/>
              </a:pPr>
              <a:r>
                <a:rPr lang="en-US" altLang="zh-CN" sz="2400" dirty="0">
                  <a:solidFill>
                    <a:srgbClr val="0070C0"/>
                  </a:solidFill>
                  <a:latin typeface="微软雅黑" panose="020B0503020204020204" pitchFamily="34" charset="-122"/>
                  <a:ea typeface="微软雅黑" panose="020B0503020204020204" pitchFamily="34" charset="-122"/>
                </a:rPr>
                <a:t>2000</a:t>
              </a:r>
            </a:p>
          </p:txBody>
        </p:sp>
        <p:sp>
          <p:nvSpPr>
            <p:cNvPr id="47" name="Rectangle 24"/>
            <p:cNvSpPr/>
            <p:nvPr/>
          </p:nvSpPr>
          <p:spPr>
            <a:xfrm>
              <a:off x="567" y="2232"/>
              <a:ext cx="1569" cy="290"/>
            </a:xfrm>
            <a:prstGeom prst="rect">
              <a:avLst/>
            </a:prstGeom>
            <a:noFill/>
            <a:ln w="9525">
              <a:noFill/>
            </a:ln>
          </p:spPr>
          <p:txBody>
            <a:bodyPr anchor="t" anchorCtr="0"/>
            <a:lstStyle/>
            <a:p>
              <a:pPr algn="ctr">
                <a:spcBef>
                  <a:spcPct val="20000"/>
                </a:spcBef>
                <a:buClr>
                  <a:schemeClr val="folHlink"/>
                </a:buClr>
                <a:buSzPct val="90000"/>
              </a:pPr>
              <a:r>
                <a:rPr lang="en-US" altLang="zh-CN" sz="2400" dirty="0">
                  <a:solidFill>
                    <a:srgbClr val="0070C0"/>
                  </a:solidFill>
                  <a:latin typeface="微软雅黑" panose="020B0503020204020204" pitchFamily="34" charset="-122"/>
                  <a:ea typeface="微软雅黑" panose="020B0503020204020204" pitchFamily="34" charset="-122"/>
                </a:rPr>
                <a:t>4</a:t>
              </a:r>
            </a:p>
          </p:txBody>
        </p:sp>
        <p:sp>
          <p:nvSpPr>
            <p:cNvPr id="48" name="Rectangle 23"/>
            <p:cNvSpPr/>
            <p:nvPr/>
          </p:nvSpPr>
          <p:spPr>
            <a:xfrm>
              <a:off x="3706" y="1942"/>
              <a:ext cx="1569" cy="290"/>
            </a:xfrm>
            <a:prstGeom prst="rect">
              <a:avLst/>
            </a:prstGeom>
            <a:noFill/>
            <a:ln w="9525">
              <a:noFill/>
            </a:ln>
          </p:spPr>
          <p:txBody>
            <a:bodyPr anchor="t" anchorCtr="0"/>
            <a:lstStyle/>
            <a:p>
              <a:pPr algn="ctr">
                <a:spcBef>
                  <a:spcPct val="20000"/>
                </a:spcBef>
                <a:buClr>
                  <a:schemeClr val="folHlink"/>
                </a:buClr>
                <a:buSzPct val="90000"/>
              </a:pPr>
              <a:r>
                <a:rPr lang="en-US" altLang="zh-CN" sz="2400" dirty="0">
                  <a:solidFill>
                    <a:srgbClr val="0070C0"/>
                  </a:solidFill>
                  <a:latin typeface="微软雅黑" panose="020B0503020204020204" pitchFamily="34" charset="-122"/>
                  <a:ea typeface="微软雅黑" panose="020B0503020204020204" pitchFamily="34" charset="-122"/>
                </a:rPr>
                <a:t>5000</a:t>
              </a:r>
            </a:p>
          </p:txBody>
        </p:sp>
        <p:sp>
          <p:nvSpPr>
            <p:cNvPr id="49" name="Rectangle 22"/>
            <p:cNvSpPr/>
            <p:nvPr/>
          </p:nvSpPr>
          <p:spPr>
            <a:xfrm>
              <a:off x="2136" y="1942"/>
              <a:ext cx="1570" cy="290"/>
            </a:xfrm>
            <a:prstGeom prst="rect">
              <a:avLst/>
            </a:prstGeom>
            <a:noFill/>
            <a:ln w="9525">
              <a:noFill/>
            </a:ln>
          </p:spPr>
          <p:txBody>
            <a:bodyPr anchor="t" anchorCtr="0"/>
            <a:lstStyle/>
            <a:p>
              <a:pPr algn="ctr">
                <a:spcBef>
                  <a:spcPct val="20000"/>
                </a:spcBef>
                <a:buClr>
                  <a:schemeClr val="folHlink"/>
                </a:buClr>
                <a:buSzPct val="90000"/>
              </a:pPr>
              <a:r>
                <a:rPr lang="en-US" altLang="zh-CN" sz="2400" dirty="0">
                  <a:solidFill>
                    <a:srgbClr val="0070C0"/>
                  </a:solidFill>
                  <a:latin typeface="微软雅黑" panose="020B0503020204020204" pitchFamily="34" charset="-122"/>
                  <a:ea typeface="微软雅黑" panose="020B0503020204020204" pitchFamily="34" charset="-122"/>
                </a:rPr>
                <a:t>3500</a:t>
              </a:r>
            </a:p>
          </p:txBody>
        </p:sp>
        <p:sp>
          <p:nvSpPr>
            <p:cNvPr id="50" name="Rectangle 21"/>
            <p:cNvSpPr/>
            <p:nvPr/>
          </p:nvSpPr>
          <p:spPr>
            <a:xfrm>
              <a:off x="567" y="1942"/>
              <a:ext cx="1569" cy="290"/>
            </a:xfrm>
            <a:prstGeom prst="rect">
              <a:avLst/>
            </a:prstGeom>
            <a:noFill/>
            <a:ln w="9525">
              <a:noFill/>
            </a:ln>
          </p:spPr>
          <p:txBody>
            <a:bodyPr anchor="t" anchorCtr="0"/>
            <a:lstStyle/>
            <a:p>
              <a:pPr algn="ctr">
                <a:spcBef>
                  <a:spcPct val="20000"/>
                </a:spcBef>
                <a:buClr>
                  <a:schemeClr val="folHlink"/>
                </a:buClr>
                <a:buSzPct val="90000"/>
              </a:pPr>
              <a:r>
                <a:rPr lang="en-US" altLang="zh-CN" sz="2400" dirty="0">
                  <a:solidFill>
                    <a:srgbClr val="0070C0"/>
                  </a:solidFill>
                  <a:latin typeface="微软雅黑" panose="020B0503020204020204" pitchFamily="34" charset="-122"/>
                  <a:ea typeface="微软雅黑" panose="020B0503020204020204" pitchFamily="34" charset="-122"/>
                </a:rPr>
                <a:t>3</a:t>
              </a:r>
            </a:p>
          </p:txBody>
        </p:sp>
        <p:sp>
          <p:nvSpPr>
            <p:cNvPr id="51" name="Rectangle 20"/>
            <p:cNvSpPr/>
            <p:nvPr/>
          </p:nvSpPr>
          <p:spPr>
            <a:xfrm>
              <a:off x="3706" y="1651"/>
              <a:ext cx="1569" cy="291"/>
            </a:xfrm>
            <a:prstGeom prst="rect">
              <a:avLst/>
            </a:prstGeom>
            <a:noFill/>
            <a:ln w="9525">
              <a:noFill/>
            </a:ln>
          </p:spPr>
          <p:txBody>
            <a:bodyPr anchor="t" anchorCtr="0"/>
            <a:lstStyle/>
            <a:p>
              <a:pPr algn="ctr">
                <a:spcBef>
                  <a:spcPct val="20000"/>
                </a:spcBef>
                <a:buClr>
                  <a:schemeClr val="folHlink"/>
                </a:buClr>
                <a:buSzPct val="90000"/>
              </a:pPr>
              <a:r>
                <a:rPr lang="en-US" altLang="zh-CN" sz="2400" dirty="0">
                  <a:solidFill>
                    <a:srgbClr val="0070C0"/>
                  </a:solidFill>
                  <a:latin typeface="微软雅黑" panose="020B0503020204020204" pitchFamily="34" charset="-122"/>
                  <a:ea typeface="微软雅黑" panose="020B0503020204020204" pitchFamily="34" charset="-122"/>
                </a:rPr>
                <a:t>4000</a:t>
              </a:r>
            </a:p>
          </p:txBody>
        </p:sp>
        <p:sp>
          <p:nvSpPr>
            <p:cNvPr id="52" name="Rectangle 19"/>
            <p:cNvSpPr/>
            <p:nvPr/>
          </p:nvSpPr>
          <p:spPr>
            <a:xfrm>
              <a:off x="2136" y="1651"/>
              <a:ext cx="1570" cy="291"/>
            </a:xfrm>
            <a:prstGeom prst="rect">
              <a:avLst/>
            </a:prstGeom>
            <a:noFill/>
            <a:ln w="9525">
              <a:noFill/>
            </a:ln>
          </p:spPr>
          <p:txBody>
            <a:bodyPr anchor="t" anchorCtr="0"/>
            <a:lstStyle/>
            <a:p>
              <a:pPr algn="ctr">
                <a:spcBef>
                  <a:spcPct val="20000"/>
                </a:spcBef>
                <a:buClr>
                  <a:schemeClr val="folHlink"/>
                </a:buClr>
                <a:buSzPct val="90000"/>
              </a:pPr>
              <a:r>
                <a:rPr lang="en-US" altLang="zh-CN" sz="2400" dirty="0">
                  <a:solidFill>
                    <a:srgbClr val="0070C0"/>
                  </a:solidFill>
                  <a:latin typeface="微软雅黑" panose="020B0503020204020204" pitchFamily="34" charset="-122"/>
                  <a:ea typeface="微软雅黑" panose="020B0503020204020204" pitchFamily="34" charset="-122"/>
                </a:rPr>
                <a:t>5000</a:t>
              </a:r>
            </a:p>
          </p:txBody>
        </p:sp>
        <p:sp>
          <p:nvSpPr>
            <p:cNvPr id="53" name="Rectangle 18"/>
            <p:cNvSpPr/>
            <p:nvPr/>
          </p:nvSpPr>
          <p:spPr>
            <a:xfrm>
              <a:off x="567" y="1651"/>
              <a:ext cx="1569" cy="291"/>
            </a:xfrm>
            <a:prstGeom prst="rect">
              <a:avLst/>
            </a:prstGeom>
            <a:noFill/>
            <a:ln w="9525">
              <a:noFill/>
            </a:ln>
          </p:spPr>
          <p:txBody>
            <a:bodyPr anchor="t" anchorCtr="0"/>
            <a:lstStyle/>
            <a:p>
              <a:pPr algn="ctr">
                <a:spcBef>
                  <a:spcPct val="20000"/>
                </a:spcBef>
                <a:buClr>
                  <a:schemeClr val="folHlink"/>
                </a:buClr>
                <a:buSzPct val="90000"/>
              </a:pPr>
              <a:r>
                <a:rPr lang="en-US" altLang="zh-CN" sz="2400" dirty="0">
                  <a:solidFill>
                    <a:srgbClr val="0070C0"/>
                  </a:solidFill>
                  <a:latin typeface="微软雅黑" panose="020B0503020204020204" pitchFamily="34" charset="-122"/>
                  <a:ea typeface="微软雅黑" panose="020B0503020204020204" pitchFamily="34" charset="-122"/>
                </a:rPr>
                <a:t>2</a:t>
              </a:r>
            </a:p>
          </p:txBody>
        </p:sp>
        <p:sp>
          <p:nvSpPr>
            <p:cNvPr id="54" name="Rectangle 17"/>
            <p:cNvSpPr/>
            <p:nvPr/>
          </p:nvSpPr>
          <p:spPr>
            <a:xfrm>
              <a:off x="3706" y="1361"/>
              <a:ext cx="1569" cy="290"/>
            </a:xfrm>
            <a:prstGeom prst="rect">
              <a:avLst/>
            </a:prstGeom>
            <a:noFill/>
            <a:ln w="9525">
              <a:noFill/>
            </a:ln>
          </p:spPr>
          <p:txBody>
            <a:bodyPr anchor="t" anchorCtr="0"/>
            <a:lstStyle/>
            <a:p>
              <a:pPr algn="ctr">
                <a:spcBef>
                  <a:spcPct val="20000"/>
                </a:spcBef>
                <a:buClr>
                  <a:schemeClr val="folHlink"/>
                </a:buClr>
                <a:buSzPct val="90000"/>
              </a:pPr>
              <a:r>
                <a:rPr lang="en-US" altLang="zh-CN" sz="2400" dirty="0">
                  <a:solidFill>
                    <a:srgbClr val="0070C0"/>
                  </a:solidFill>
                  <a:latin typeface="微软雅黑" panose="020B0503020204020204" pitchFamily="34" charset="-122"/>
                  <a:ea typeface="微软雅黑" panose="020B0503020204020204" pitchFamily="34" charset="-122"/>
                </a:rPr>
                <a:t>3000</a:t>
              </a:r>
            </a:p>
          </p:txBody>
        </p:sp>
        <p:sp>
          <p:nvSpPr>
            <p:cNvPr id="55" name="Rectangle 16"/>
            <p:cNvSpPr/>
            <p:nvPr/>
          </p:nvSpPr>
          <p:spPr>
            <a:xfrm>
              <a:off x="2136" y="1361"/>
              <a:ext cx="1570" cy="290"/>
            </a:xfrm>
            <a:prstGeom prst="rect">
              <a:avLst/>
            </a:prstGeom>
            <a:noFill/>
            <a:ln w="9525">
              <a:noFill/>
            </a:ln>
          </p:spPr>
          <p:txBody>
            <a:bodyPr anchor="t" anchorCtr="0"/>
            <a:lstStyle/>
            <a:p>
              <a:pPr algn="ctr">
                <a:spcBef>
                  <a:spcPct val="20000"/>
                </a:spcBef>
                <a:buClr>
                  <a:schemeClr val="folHlink"/>
                </a:buClr>
                <a:buSzPct val="90000"/>
              </a:pPr>
              <a:r>
                <a:rPr lang="en-US" altLang="zh-CN" sz="2400" dirty="0">
                  <a:solidFill>
                    <a:srgbClr val="0070C0"/>
                  </a:solidFill>
                  <a:latin typeface="微软雅黑" panose="020B0503020204020204" pitchFamily="34" charset="-122"/>
                  <a:ea typeface="微软雅黑" panose="020B0503020204020204" pitchFamily="34" charset="-122"/>
                </a:rPr>
                <a:t>6500</a:t>
              </a:r>
            </a:p>
          </p:txBody>
        </p:sp>
        <p:sp>
          <p:nvSpPr>
            <p:cNvPr id="56" name="Rectangle 15"/>
            <p:cNvSpPr/>
            <p:nvPr/>
          </p:nvSpPr>
          <p:spPr>
            <a:xfrm>
              <a:off x="567" y="1361"/>
              <a:ext cx="1569" cy="290"/>
            </a:xfrm>
            <a:prstGeom prst="rect">
              <a:avLst/>
            </a:prstGeom>
            <a:noFill/>
            <a:ln w="9525">
              <a:noFill/>
            </a:ln>
          </p:spPr>
          <p:txBody>
            <a:bodyPr anchor="t" anchorCtr="0"/>
            <a:lstStyle/>
            <a:p>
              <a:pPr algn="ctr">
                <a:spcBef>
                  <a:spcPct val="20000"/>
                </a:spcBef>
                <a:buClr>
                  <a:schemeClr val="folHlink"/>
                </a:buClr>
                <a:buSzPct val="90000"/>
              </a:pPr>
              <a:r>
                <a:rPr lang="en-US" altLang="zh-CN" sz="2400" dirty="0">
                  <a:solidFill>
                    <a:srgbClr val="0070C0"/>
                  </a:solidFill>
                  <a:latin typeface="微软雅黑" panose="020B0503020204020204" pitchFamily="34" charset="-122"/>
                  <a:ea typeface="微软雅黑" panose="020B0503020204020204" pitchFamily="34" charset="-122"/>
                </a:rPr>
                <a:t>1</a:t>
              </a:r>
            </a:p>
          </p:txBody>
        </p:sp>
        <p:sp>
          <p:nvSpPr>
            <p:cNvPr id="57" name="Rectangle 14"/>
            <p:cNvSpPr/>
            <p:nvPr/>
          </p:nvSpPr>
          <p:spPr>
            <a:xfrm>
              <a:off x="3706" y="1071"/>
              <a:ext cx="1569" cy="290"/>
            </a:xfrm>
            <a:prstGeom prst="rect">
              <a:avLst/>
            </a:prstGeom>
            <a:noFill/>
            <a:ln w="9525">
              <a:noFill/>
            </a:ln>
          </p:spPr>
          <p:txBody>
            <a:bodyPr anchor="t" anchorCtr="0"/>
            <a:lstStyle/>
            <a:p>
              <a:pPr algn="ctr">
                <a:spcBef>
                  <a:spcPct val="20000"/>
                </a:spcBef>
                <a:buClr>
                  <a:schemeClr val="folHlink"/>
                </a:buClr>
                <a:buSzPct val="90000"/>
              </a:pPr>
              <a:r>
                <a:rPr lang="zh-CN" altLang="en-US" sz="2400" b="1" dirty="0">
                  <a:solidFill>
                    <a:srgbClr val="0070C0"/>
                  </a:solidFill>
                  <a:latin typeface="微软雅黑" panose="020B0503020204020204" pitchFamily="34" charset="-122"/>
                  <a:ea typeface="微软雅黑" panose="020B0503020204020204" pitchFamily="34" charset="-122"/>
                </a:rPr>
                <a:t>年使用费：元</a:t>
              </a:r>
            </a:p>
          </p:txBody>
        </p:sp>
        <p:sp>
          <p:nvSpPr>
            <p:cNvPr id="58" name="Rectangle 13"/>
            <p:cNvSpPr/>
            <p:nvPr/>
          </p:nvSpPr>
          <p:spPr>
            <a:xfrm>
              <a:off x="2136" y="1071"/>
              <a:ext cx="1570" cy="290"/>
            </a:xfrm>
            <a:prstGeom prst="rect">
              <a:avLst/>
            </a:prstGeom>
            <a:noFill/>
            <a:ln w="9525">
              <a:noFill/>
            </a:ln>
          </p:spPr>
          <p:txBody>
            <a:bodyPr anchor="t" anchorCtr="0"/>
            <a:lstStyle/>
            <a:p>
              <a:pPr algn="ctr">
                <a:spcBef>
                  <a:spcPct val="20000"/>
                </a:spcBef>
                <a:buClr>
                  <a:schemeClr val="folHlink"/>
                </a:buClr>
                <a:buSzPct val="90000"/>
              </a:pPr>
              <a:r>
                <a:rPr lang="zh-CN" altLang="en-US" sz="2400" b="1" dirty="0">
                  <a:solidFill>
                    <a:srgbClr val="0070C0"/>
                  </a:solidFill>
                  <a:latin typeface="微软雅黑" panose="020B0503020204020204" pitchFamily="34" charset="-122"/>
                  <a:ea typeface="微软雅黑" panose="020B0503020204020204" pitchFamily="34" charset="-122"/>
                </a:rPr>
                <a:t>年末净残值：元</a:t>
              </a:r>
            </a:p>
          </p:txBody>
        </p:sp>
        <p:sp>
          <p:nvSpPr>
            <p:cNvPr id="59" name="Rectangle 12"/>
            <p:cNvSpPr/>
            <p:nvPr/>
          </p:nvSpPr>
          <p:spPr>
            <a:xfrm>
              <a:off x="567" y="1071"/>
              <a:ext cx="1569" cy="290"/>
            </a:xfrm>
            <a:prstGeom prst="rect">
              <a:avLst/>
            </a:prstGeom>
            <a:noFill/>
            <a:ln w="9525">
              <a:noFill/>
            </a:ln>
          </p:spPr>
          <p:txBody>
            <a:bodyPr anchor="t" anchorCtr="0"/>
            <a:lstStyle/>
            <a:p>
              <a:pPr algn="ctr">
                <a:spcBef>
                  <a:spcPct val="20000"/>
                </a:spcBef>
                <a:buClr>
                  <a:schemeClr val="folHlink"/>
                </a:buClr>
                <a:buSzPct val="90000"/>
              </a:pPr>
              <a:r>
                <a:rPr lang="zh-CN" altLang="en-US" sz="2400" b="1" dirty="0">
                  <a:solidFill>
                    <a:srgbClr val="0070C0"/>
                  </a:solidFill>
                  <a:latin typeface="微软雅黑" panose="020B0503020204020204" pitchFamily="34" charset="-122"/>
                  <a:ea typeface="微软雅黑" panose="020B0503020204020204" pitchFamily="34" charset="-122"/>
                </a:rPr>
                <a:t>保留使用年数</a:t>
              </a:r>
            </a:p>
          </p:txBody>
        </p:sp>
        <p:sp>
          <p:nvSpPr>
            <p:cNvPr id="60" name="Line 27"/>
            <p:cNvSpPr/>
            <p:nvPr/>
          </p:nvSpPr>
          <p:spPr>
            <a:xfrm>
              <a:off x="567" y="1071"/>
              <a:ext cx="4708" cy="0"/>
            </a:xfrm>
            <a:prstGeom prst="line">
              <a:avLst/>
            </a:prstGeom>
            <a:ln w="28575" cap="sq" cmpd="sng">
              <a:solidFill>
                <a:schemeClr val="tx1"/>
              </a:solidFill>
              <a:prstDash val="solid"/>
              <a:round/>
              <a:headEnd type="none" w="med" len="med"/>
              <a:tailEnd type="none" w="med" len="med"/>
            </a:ln>
          </p:spPr>
          <p:txBody>
            <a:bodyPr/>
            <a:lstStyle/>
            <a:p>
              <a:endParaRPr lang="zh-CN" altLang="en-US"/>
            </a:p>
          </p:txBody>
        </p:sp>
        <p:sp>
          <p:nvSpPr>
            <p:cNvPr id="61" name="Line 28"/>
            <p:cNvSpPr/>
            <p:nvPr/>
          </p:nvSpPr>
          <p:spPr>
            <a:xfrm>
              <a:off x="567" y="1361"/>
              <a:ext cx="4708" cy="0"/>
            </a:xfrm>
            <a:prstGeom prst="line">
              <a:avLst/>
            </a:prstGeom>
            <a:ln w="12700" cap="flat" cmpd="sng">
              <a:solidFill>
                <a:schemeClr val="tx1"/>
              </a:solidFill>
              <a:prstDash val="solid"/>
              <a:round/>
              <a:headEnd type="none" w="med" len="med"/>
              <a:tailEnd type="none" w="med" len="med"/>
            </a:ln>
          </p:spPr>
          <p:txBody>
            <a:bodyPr/>
            <a:lstStyle/>
            <a:p>
              <a:endParaRPr lang="zh-CN" altLang="en-US"/>
            </a:p>
          </p:txBody>
        </p:sp>
        <p:sp>
          <p:nvSpPr>
            <p:cNvPr id="62" name="Line 29"/>
            <p:cNvSpPr/>
            <p:nvPr/>
          </p:nvSpPr>
          <p:spPr>
            <a:xfrm>
              <a:off x="567" y="1651"/>
              <a:ext cx="4708" cy="0"/>
            </a:xfrm>
            <a:prstGeom prst="line">
              <a:avLst/>
            </a:prstGeom>
            <a:ln w="12700">
              <a:noFill/>
            </a:ln>
          </p:spPr>
          <p:txBody>
            <a:bodyPr/>
            <a:lstStyle/>
            <a:p>
              <a:endParaRPr lang="zh-CN" altLang="en-US"/>
            </a:p>
          </p:txBody>
        </p:sp>
        <p:sp>
          <p:nvSpPr>
            <p:cNvPr id="63" name="Line 30"/>
            <p:cNvSpPr/>
            <p:nvPr/>
          </p:nvSpPr>
          <p:spPr>
            <a:xfrm>
              <a:off x="567" y="1942"/>
              <a:ext cx="4708" cy="0"/>
            </a:xfrm>
            <a:prstGeom prst="line">
              <a:avLst/>
            </a:prstGeom>
            <a:ln w="12700">
              <a:noFill/>
            </a:ln>
          </p:spPr>
          <p:txBody>
            <a:bodyPr/>
            <a:lstStyle/>
            <a:p>
              <a:endParaRPr lang="zh-CN" altLang="en-US"/>
            </a:p>
          </p:txBody>
        </p:sp>
        <p:sp>
          <p:nvSpPr>
            <p:cNvPr id="64" name="Line 31"/>
            <p:cNvSpPr/>
            <p:nvPr/>
          </p:nvSpPr>
          <p:spPr>
            <a:xfrm>
              <a:off x="567" y="2232"/>
              <a:ext cx="4708" cy="0"/>
            </a:xfrm>
            <a:prstGeom prst="line">
              <a:avLst/>
            </a:prstGeom>
            <a:ln w="12700">
              <a:noFill/>
            </a:ln>
          </p:spPr>
          <p:txBody>
            <a:bodyPr/>
            <a:lstStyle/>
            <a:p>
              <a:endParaRPr lang="zh-CN" altLang="en-US"/>
            </a:p>
          </p:txBody>
        </p:sp>
        <p:sp>
          <p:nvSpPr>
            <p:cNvPr id="65" name="Line 32"/>
            <p:cNvSpPr/>
            <p:nvPr/>
          </p:nvSpPr>
          <p:spPr>
            <a:xfrm>
              <a:off x="567" y="2522"/>
              <a:ext cx="4708" cy="0"/>
            </a:xfrm>
            <a:prstGeom prst="line">
              <a:avLst/>
            </a:prstGeom>
            <a:ln w="28575" cap="sq" cmpd="sng">
              <a:solidFill>
                <a:schemeClr val="tx1"/>
              </a:solidFill>
              <a:prstDash val="solid"/>
              <a:round/>
              <a:headEnd type="none" w="med" len="med"/>
              <a:tailEnd type="none" w="med" len="med"/>
            </a:ln>
          </p:spPr>
          <p:txBody>
            <a:bodyPr/>
            <a:lstStyle/>
            <a:p>
              <a:endParaRPr lang="zh-CN" altLang="en-US"/>
            </a:p>
          </p:txBody>
        </p:sp>
        <p:sp>
          <p:nvSpPr>
            <p:cNvPr id="66" name="Line 33"/>
            <p:cNvSpPr/>
            <p:nvPr/>
          </p:nvSpPr>
          <p:spPr>
            <a:xfrm>
              <a:off x="567" y="1071"/>
              <a:ext cx="0" cy="1451"/>
            </a:xfrm>
            <a:prstGeom prst="line">
              <a:avLst/>
            </a:prstGeom>
            <a:ln w="28575">
              <a:noFill/>
            </a:ln>
          </p:spPr>
          <p:txBody>
            <a:bodyPr/>
            <a:lstStyle/>
            <a:p>
              <a:endParaRPr lang="zh-CN" altLang="en-US"/>
            </a:p>
          </p:txBody>
        </p:sp>
        <p:sp>
          <p:nvSpPr>
            <p:cNvPr id="67" name="Line 34"/>
            <p:cNvSpPr/>
            <p:nvPr/>
          </p:nvSpPr>
          <p:spPr>
            <a:xfrm>
              <a:off x="2136" y="1071"/>
              <a:ext cx="0" cy="1451"/>
            </a:xfrm>
            <a:prstGeom prst="line">
              <a:avLst/>
            </a:prstGeom>
            <a:ln w="12700">
              <a:noFill/>
            </a:ln>
          </p:spPr>
          <p:txBody>
            <a:bodyPr/>
            <a:lstStyle/>
            <a:p>
              <a:endParaRPr lang="zh-CN" altLang="en-US"/>
            </a:p>
          </p:txBody>
        </p:sp>
        <p:sp>
          <p:nvSpPr>
            <p:cNvPr id="68" name="Line 35"/>
            <p:cNvSpPr/>
            <p:nvPr/>
          </p:nvSpPr>
          <p:spPr>
            <a:xfrm>
              <a:off x="3706" y="1071"/>
              <a:ext cx="0" cy="1451"/>
            </a:xfrm>
            <a:prstGeom prst="line">
              <a:avLst/>
            </a:prstGeom>
            <a:ln w="12700">
              <a:noFill/>
            </a:ln>
          </p:spPr>
          <p:txBody>
            <a:bodyPr/>
            <a:lstStyle/>
            <a:p>
              <a:endParaRPr lang="zh-CN" altLang="en-US"/>
            </a:p>
          </p:txBody>
        </p:sp>
        <p:sp>
          <p:nvSpPr>
            <p:cNvPr id="69" name="Line 36"/>
            <p:cNvSpPr/>
            <p:nvPr/>
          </p:nvSpPr>
          <p:spPr>
            <a:xfrm>
              <a:off x="5275" y="1071"/>
              <a:ext cx="0" cy="1451"/>
            </a:xfrm>
            <a:prstGeom prst="line">
              <a:avLst/>
            </a:prstGeom>
            <a:ln w="28575">
              <a:noFill/>
            </a:ln>
          </p:spPr>
          <p:txBody>
            <a:bodyPr/>
            <a:lstStyle/>
            <a:p>
              <a:endParaRPr lang="zh-CN" altLang="en-US"/>
            </a:p>
          </p:txBody>
        </p:sp>
      </p:grpSp>
    </p:spTree>
    <p:extLst>
      <p:ext uri="{BB962C8B-B14F-4D97-AF65-F5344CB8AC3E}">
        <p14:creationId xmlns:p14="http://schemas.microsoft.com/office/powerpoint/2010/main" val="402331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设备寿命与更新决策</a:t>
            </a:r>
          </a:p>
        </p:txBody>
      </p:sp>
      <p:sp>
        <p:nvSpPr>
          <p:cNvPr id="37" name="Text Box 4"/>
          <p:cNvSpPr txBox="1">
            <a:spLocks noChangeArrowheads="1"/>
          </p:cNvSpPr>
          <p:nvPr/>
        </p:nvSpPr>
        <p:spPr bwMode="auto">
          <a:xfrm>
            <a:off x="571500" y="1357313"/>
            <a:ext cx="11257958" cy="5072063"/>
          </a:xfrm>
          <a:prstGeom prst="rect">
            <a:avLst/>
          </a:prstGeom>
          <a:noFill/>
          <a:ln w="9525">
            <a:noFill/>
            <a:miter lim="800000"/>
          </a:ln>
          <a:effectLst/>
        </p:spPr>
        <p:txBody>
          <a:bodyPr/>
          <a:lstStyle/>
          <a:p>
            <a:pPr marL="342900" indent="-342900" algn="just">
              <a:lnSpc>
                <a:spcPct val="125000"/>
              </a:lnSpc>
              <a:spcBef>
                <a:spcPct val="20000"/>
              </a:spcBef>
              <a:buClr>
                <a:srgbClr val="CCCC99"/>
              </a:buClr>
              <a:buSzPct val="90000"/>
              <a:defRPr/>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解：第一步，先考虑是否需要以旧换新</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marR="0" indent="-342900" algn="just" defTabSz="914400">
              <a:spcBef>
                <a:spcPct val="20000"/>
              </a:spcBef>
              <a:buClr>
                <a:srgbClr val="CCCC99"/>
              </a:buClr>
              <a:buSzPct val="90000"/>
              <a:defRPr/>
            </a:pPr>
            <a:r>
              <a:rPr kumimoji="1" lang="zh-CN" altLang="en-US" sz="2400" kern="1200" cap="none" spc="0" normalizeH="0" baseline="0" noProof="0" dirty="0">
                <a:solidFill>
                  <a:srgbClr val="000000"/>
                </a:solidFill>
                <a:latin typeface="Times New Roman" panose="02020603050405020304" pitchFamily="18" charset="0"/>
                <a:ea typeface="华文细黑" panose="02010600040101010101" pitchFamily="2" charset="-122"/>
                <a:cs typeface="+mn-cs"/>
              </a:rPr>
              <a:t>         设新、旧设备的平均年费用分别为</a:t>
            </a:r>
            <a:r>
              <a:rPr kumimoji="1" lang="en-US" altLang="zh-CN" sz="2400" kern="1200" cap="none" spc="0" normalizeH="0" baseline="0" noProof="0" dirty="0">
                <a:solidFill>
                  <a:srgbClr val="000000"/>
                </a:solidFill>
                <a:latin typeface="Times New Roman" panose="02020603050405020304" pitchFamily="18" charset="0"/>
                <a:ea typeface="华文细黑" panose="02010600040101010101" pitchFamily="2" charset="-122"/>
                <a:cs typeface="+mn-cs"/>
              </a:rPr>
              <a:t>AACN</a:t>
            </a:r>
            <a:r>
              <a:rPr kumimoji="1" lang="zh-CN" altLang="en-US" sz="2400" kern="1200" cap="none" spc="0" normalizeH="0" baseline="0" noProof="0" dirty="0">
                <a:solidFill>
                  <a:srgbClr val="000000"/>
                </a:solidFill>
                <a:latin typeface="Times New Roman" panose="02020603050405020304" pitchFamily="18" charset="0"/>
                <a:ea typeface="华文细黑" panose="02010600040101010101" pitchFamily="2" charset="-122"/>
                <a:cs typeface="+mn-cs"/>
              </a:rPr>
              <a:t>与</a:t>
            </a:r>
            <a:r>
              <a:rPr kumimoji="1" lang="en-US" altLang="zh-CN" sz="2400" kern="1200" cap="none" spc="0" normalizeH="0" baseline="0" noProof="0" dirty="0">
                <a:solidFill>
                  <a:srgbClr val="000000"/>
                </a:solidFill>
                <a:latin typeface="Times New Roman" panose="02020603050405020304" pitchFamily="18" charset="0"/>
                <a:ea typeface="华文细黑" panose="02010600040101010101" pitchFamily="2" charset="-122"/>
                <a:cs typeface="+mn-cs"/>
              </a:rPr>
              <a:t>AAC0</a:t>
            </a:r>
            <a:r>
              <a:rPr kumimoji="1" lang="zh-CN" altLang="en-US" sz="2400" kern="1200" cap="none" spc="0" normalizeH="0" baseline="0" noProof="0" dirty="0">
                <a:solidFill>
                  <a:srgbClr val="000000"/>
                </a:solidFill>
                <a:latin typeface="Times New Roman" panose="02020603050405020304" pitchFamily="18" charset="0"/>
                <a:ea typeface="华文细黑" panose="02010600040101010101" pitchFamily="2" charset="-122"/>
                <a:cs typeface="+mn-cs"/>
              </a:rPr>
              <a:t>，则</a:t>
            </a:r>
          </a:p>
          <a:p>
            <a:pPr marL="742950" marR="0" lvl="1" indent="-285750" algn="just" defTabSz="914400" rtl="0" eaLnBrk="1" fontAlgn="base" latinLnBrk="0" hangingPunct="1">
              <a:spcBef>
                <a:spcPts val="1200"/>
              </a:spcBef>
              <a:spcAft>
                <a:spcPct val="0"/>
              </a:spcAft>
              <a:buClr>
                <a:srgbClr val="95A3D1"/>
              </a:buClr>
              <a:buSzPct val="75000"/>
              <a:buFont typeface="Wingdings" panose="05000000000000000000" pitchFamily="2" charset="2"/>
              <a:buNone/>
              <a:defRPr/>
            </a:pP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 </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AAC</a:t>
            </a:r>
            <a:r>
              <a:rPr kumimoji="1" lang="en-US" altLang="zh-CN" sz="2400" b="0" i="0" u="none" strike="noStrike" kern="1200" cap="none" spc="0" normalizeH="0" baseline="-2500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N</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[35000</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4000 </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(P/F, </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10</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 10)] ×</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A/P, 10</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 10</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500</a:t>
            </a:r>
          </a:p>
          <a:p>
            <a:pPr marL="742950" lvl="1" indent="-285750" algn="just" fontAlgn="base">
              <a:spcBef>
                <a:spcPct val="20000"/>
              </a:spcBef>
              <a:spcAft>
                <a:spcPct val="0"/>
              </a:spcAft>
              <a:buClr>
                <a:srgbClr val="95A3D1"/>
              </a:buClr>
              <a:buSzPct val="75000"/>
              <a:defRPr/>
            </a:pPr>
            <a:r>
              <a:rPr kumimoji="1" lang="en-US" altLang="zh-CN" sz="2400" dirty="0">
                <a:solidFill>
                  <a:srgbClr val="000000"/>
                </a:solidFill>
                <a:latin typeface="Times New Roman" panose="02020603050405020304" pitchFamily="18" charset="0"/>
                <a:ea typeface="华文细黑" panose="02010600040101010101" pitchFamily="2" charset="-122"/>
              </a:rPr>
              <a:t>           </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(35000 </a:t>
            </a:r>
            <a:r>
              <a:rPr kumimoji="1" lang="zh-CN" altLang="en-US" sz="2400" dirty="0">
                <a:solidFill>
                  <a:srgbClr val="000000"/>
                </a:solidFill>
                <a:latin typeface="Times New Roman" panose="02020603050405020304" pitchFamily="18" charset="0"/>
                <a:ea typeface="华文细黑" panose="02010600040101010101" pitchFamily="2" charset="-122"/>
              </a:rPr>
              <a:t>－ </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4000</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×0.3855) ×0.16275</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500</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5945.29</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（元）</a:t>
            </a:r>
          </a:p>
          <a:p>
            <a:pPr marL="742950" lvl="1" indent="-285750" algn="just" fontAlgn="base">
              <a:spcBef>
                <a:spcPts val="1200"/>
              </a:spcBef>
              <a:spcAft>
                <a:spcPct val="0"/>
              </a:spcAft>
              <a:buClr>
                <a:srgbClr val="95A3D1"/>
              </a:buClr>
              <a:buSzPct val="75000"/>
              <a:defRPr/>
            </a:pP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 </a:t>
            </a:r>
            <a:r>
              <a:rPr kumimoji="1" lang="en-US" altLang="zh-CN" sz="2400" b="0" i="0" u="none" strike="noStrike" kern="1200" cap="none" spc="0" normalizeH="0" baseline="0" noProof="0" dirty="0" err="1">
                <a:ln>
                  <a:noFill/>
                </a:ln>
                <a:solidFill>
                  <a:srgbClr val="000000"/>
                </a:solidFill>
                <a:effectLst/>
                <a:uLnTx/>
                <a:uFillTx/>
                <a:latin typeface="Times New Roman" panose="02020603050405020304" pitchFamily="18" charset="0"/>
                <a:ea typeface="华文细黑" panose="02010600040101010101" pitchFamily="2" charset="-122"/>
                <a:cs typeface="+mn-cs"/>
              </a:rPr>
              <a:t>AAC</a:t>
            </a:r>
            <a:r>
              <a:rPr kumimoji="1" lang="en-US" altLang="zh-CN" sz="2400" b="0" i="0" u="none" strike="noStrike" kern="1200" cap="none" spc="0" normalizeH="0" baseline="-25000" noProof="0" dirty="0" err="1">
                <a:ln>
                  <a:noFill/>
                </a:ln>
                <a:solidFill>
                  <a:srgbClr val="000000"/>
                </a:solidFill>
                <a:effectLst/>
                <a:uLnTx/>
                <a:uFillTx/>
                <a:latin typeface="Times New Roman" panose="02020603050405020304" pitchFamily="18" charset="0"/>
                <a:ea typeface="华文细黑" panose="02010600040101010101" pitchFamily="2" charset="-122"/>
                <a:cs typeface="+mn-cs"/>
              </a:rPr>
              <a:t>o</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[8000</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2000 </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×(P/F, 10%, 4) ]</a:t>
            </a:r>
            <a:r>
              <a:rPr kumimoji="1"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A/P, 10</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 4</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[3000</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P/F, 10</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 1</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4000</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P/F, 10</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 2</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5000</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P/F, 10</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 3</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6000</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P/F, 10</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 4</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A/P, 10</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 4</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endPar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endParaRPr>
          </a:p>
          <a:p>
            <a:pPr marL="742950" lvl="1" indent="-285750" algn="just" fontAlgn="base">
              <a:spcBef>
                <a:spcPct val="20000"/>
              </a:spcBef>
              <a:spcAft>
                <a:spcPct val="0"/>
              </a:spcAft>
              <a:buClr>
                <a:srgbClr val="95A3D1"/>
              </a:buClr>
              <a:buSzPct val="75000"/>
              <a:defRPr/>
            </a:pPr>
            <a:r>
              <a:rPr kumimoji="1" lang="en-US" altLang="zh-CN" sz="2400" dirty="0">
                <a:solidFill>
                  <a:srgbClr val="000000"/>
                </a:solidFill>
                <a:latin typeface="Times New Roman" panose="02020603050405020304" pitchFamily="18" charset="0"/>
                <a:ea typeface="华文细黑" panose="02010600040101010101" pitchFamily="2" charset="-122"/>
              </a:rPr>
              <a:t>          </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(8000</a:t>
            </a:r>
            <a:r>
              <a:rPr kumimoji="1" lang="zh-CN" altLang="en-US" sz="2400" dirty="0">
                <a:solidFill>
                  <a:srgbClr val="000000"/>
                </a:solidFill>
                <a:latin typeface="Times New Roman" panose="02020603050405020304" pitchFamily="18" charset="0"/>
                <a:ea typeface="华文细黑" panose="02010600040101010101" pitchFamily="2" charset="-122"/>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2000×0.6830)</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0.31547</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3000×0.9091</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4000×0.8264</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5000 ×0.7513</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6000 × 0.6830</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×0.31547</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6 473.886</a:t>
            </a:r>
            <a:r>
              <a:rPr kumimoji="1"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（元）</a:t>
            </a:r>
          </a:p>
          <a:p>
            <a:pPr marL="742950" marR="0" lvl="1" indent="-285750" algn="just" defTabSz="914400" rtl="0" eaLnBrk="1" fontAlgn="base" latinLnBrk="0" hangingPunct="1">
              <a:spcBef>
                <a:spcPts val="1800"/>
              </a:spcBef>
              <a:spcAft>
                <a:spcPct val="0"/>
              </a:spcAft>
              <a:buClr>
                <a:srgbClr val="95A3D1"/>
              </a:buClr>
              <a:buSzPct val="75000"/>
              <a:buFont typeface="Wingdings" panose="05000000000000000000" pitchFamily="2" charset="2"/>
              <a:buNone/>
              <a:defRPr/>
            </a:pP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AAC</a:t>
            </a:r>
            <a:r>
              <a:rPr kumimoji="1"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N</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1" lang="en-US" altLang="zh-CN" sz="2400" b="1" i="0" u="none" strike="noStrike" kern="1200" cap="none" spc="0" normalizeH="0" baseline="0" noProof="0" dirty="0" err="1">
                <a:ln>
                  <a:noFill/>
                </a:ln>
                <a:solidFill>
                  <a:srgbClr val="000000"/>
                </a:solidFill>
                <a:effectLst/>
                <a:uLnTx/>
                <a:uFillTx/>
                <a:latin typeface="Times New Roman" panose="02020603050405020304" pitchFamily="18" charset="0"/>
                <a:ea typeface="华文细黑" panose="02010600040101010101" pitchFamily="2" charset="-122"/>
                <a:cs typeface="+mn-cs"/>
              </a:rPr>
              <a:t>AAC</a:t>
            </a:r>
            <a:r>
              <a:rPr kumimoji="1" lang="en-US" altLang="zh-CN" sz="2400" b="1" i="0" u="none" strike="noStrike" kern="1200" cap="none" spc="0" normalizeH="0" baseline="-25000" noProof="0" dirty="0" err="1">
                <a:ln>
                  <a:noFill/>
                </a:ln>
                <a:solidFill>
                  <a:srgbClr val="000000"/>
                </a:solidFill>
                <a:effectLst/>
                <a:uLnTx/>
                <a:uFillTx/>
                <a:latin typeface="Times New Roman" panose="02020603050405020304" pitchFamily="18" charset="0"/>
                <a:ea typeface="华文细黑" panose="02010600040101010101" pitchFamily="2" charset="-122"/>
                <a:cs typeface="+mn-cs"/>
              </a:rPr>
              <a:t>o</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，所以旧设备应该更换。</a:t>
            </a:r>
            <a:r>
              <a:rPr kumimoji="1"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 </a:t>
            </a:r>
          </a:p>
        </p:txBody>
      </p:sp>
    </p:spTree>
    <p:extLst>
      <p:ext uri="{BB962C8B-B14F-4D97-AF65-F5344CB8AC3E}">
        <p14:creationId xmlns:p14="http://schemas.microsoft.com/office/powerpoint/2010/main" val="133769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entr" presetSubtype="0" fill="hold" grpId="0" nodeType="clickEffect">
                                  <p:stCondLst>
                                    <p:cond delay="0"/>
                                  </p:stCondLst>
                                  <p:childTnLst>
                                    <p:set>
                                      <p:cBhvr>
                                        <p:cTn id="6" dur="indefinite"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anim calcmode="lin" valueType="num">
                                      <p:cBhvr>
                                        <p:cTn id="8"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7">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7">
                                            <p:txEl>
                                              <p:pRg st="1" end="1"/>
                                            </p:txEl>
                                          </p:spTgt>
                                        </p:tgtEl>
                                        <p:attrNameLst>
                                          <p:attrName>style.visibility</p:attrName>
                                        </p:attrNameLst>
                                      </p:cBhvr>
                                      <p:to>
                                        <p:strVal val="visible"/>
                                      </p:to>
                                    </p:set>
                                    <p:animEffect transition="in" filter="fade">
                                      <p:cBhvr>
                                        <p:cTn id="14" dur="1000"/>
                                        <p:tgtEl>
                                          <p:spTgt spid="37">
                                            <p:txEl>
                                              <p:pRg st="1" end="1"/>
                                            </p:txEl>
                                          </p:spTgt>
                                        </p:tgtEl>
                                      </p:cBhvr>
                                    </p:animEffect>
                                    <p:anim calcmode="lin" valueType="num">
                                      <p:cBhvr>
                                        <p:cTn id="15" dur="1000" fill="hold"/>
                                        <p:tgtEl>
                                          <p:spTgt spid="3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7">
                                            <p:txEl>
                                              <p:pRg st="2" end="2"/>
                                            </p:txEl>
                                          </p:spTgt>
                                        </p:tgtEl>
                                        <p:attrNameLst>
                                          <p:attrName>style.visibility</p:attrName>
                                        </p:attrNameLst>
                                      </p:cBhvr>
                                      <p:to>
                                        <p:strVal val="visible"/>
                                      </p:to>
                                    </p:set>
                                    <p:animEffect transition="in" filter="fade">
                                      <p:cBhvr>
                                        <p:cTn id="21" dur="1000"/>
                                        <p:tgtEl>
                                          <p:spTgt spid="37">
                                            <p:txEl>
                                              <p:pRg st="2" end="2"/>
                                            </p:txEl>
                                          </p:spTgt>
                                        </p:tgtEl>
                                      </p:cBhvr>
                                    </p:animEffect>
                                    <p:anim calcmode="lin" valueType="num">
                                      <p:cBhvr>
                                        <p:cTn id="22" dur="1000" fill="hold"/>
                                        <p:tgtEl>
                                          <p:spTgt spid="3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7">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7">
                                            <p:txEl>
                                              <p:pRg st="3" end="3"/>
                                            </p:txEl>
                                          </p:spTgt>
                                        </p:tgtEl>
                                        <p:attrNameLst>
                                          <p:attrName>style.visibility</p:attrName>
                                        </p:attrNameLst>
                                      </p:cBhvr>
                                      <p:to>
                                        <p:strVal val="visible"/>
                                      </p:to>
                                    </p:set>
                                    <p:animEffect transition="in" filter="fade">
                                      <p:cBhvr>
                                        <p:cTn id="26" dur="1000"/>
                                        <p:tgtEl>
                                          <p:spTgt spid="37">
                                            <p:txEl>
                                              <p:pRg st="3" end="3"/>
                                            </p:txEl>
                                          </p:spTgt>
                                        </p:tgtEl>
                                      </p:cBhvr>
                                    </p:animEffect>
                                    <p:anim calcmode="lin" valueType="num">
                                      <p:cBhvr>
                                        <p:cTn id="27" dur="1000" fill="hold"/>
                                        <p:tgtEl>
                                          <p:spTgt spid="37">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7">
                                            <p:txEl>
                                              <p:pRg st="4" end="4"/>
                                            </p:txEl>
                                          </p:spTgt>
                                        </p:tgtEl>
                                        <p:attrNameLst>
                                          <p:attrName>style.visibility</p:attrName>
                                        </p:attrNameLst>
                                      </p:cBhvr>
                                      <p:to>
                                        <p:strVal val="visible"/>
                                      </p:to>
                                    </p:set>
                                    <p:animEffect transition="in" filter="fade">
                                      <p:cBhvr>
                                        <p:cTn id="33" dur="1000"/>
                                        <p:tgtEl>
                                          <p:spTgt spid="37">
                                            <p:txEl>
                                              <p:pRg st="4" end="4"/>
                                            </p:txEl>
                                          </p:spTgt>
                                        </p:tgtEl>
                                      </p:cBhvr>
                                    </p:animEffect>
                                    <p:anim calcmode="lin" valueType="num">
                                      <p:cBhvr>
                                        <p:cTn id="34" dur="1000" fill="hold"/>
                                        <p:tgtEl>
                                          <p:spTgt spid="3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7">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7">
                                            <p:txEl>
                                              <p:pRg st="5" end="5"/>
                                            </p:txEl>
                                          </p:spTgt>
                                        </p:tgtEl>
                                        <p:attrNameLst>
                                          <p:attrName>style.visibility</p:attrName>
                                        </p:attrNameLst>
                                      </p:cBhvr>
                                      <p:to>
                                        <p:strVal val="visible"/>
                                      </p:to>
                                    </p:set>
                                    <p:animEffect transition="in" filter="fade">
                                      <p:cBhvr>
                                        <p:cTn id="38" dur="1000"/>
                                        <p:tgtEl>
                                          <p:spTgt spid="37">
                                            <p:txEl>
                                              <p:pRg st="5" end="5"/>
                                            </p:txEl>
                                          </p:spTgt>
                                        </p:tgtEl>
                                      </p:cBhvr>
                                    </p:animEffect>
                                    <p:anim calcmode="lin" valueType="num">
                                      <p:cBhvr>
                                        <p:cTn id="39" dur="1000" fill="hold"/>
                                        <p:tgtEl>
                                          <p:spTgt spid="37">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7">
                                            <p:txEl>
                                              <p:pRg st="6" end="6"/>
                                            </p:txEl>
                                          </p:spTgt>
                                        </p:tgtEl>
                                        <p:attrNameLst>
                                          <p:attrName>style.visibility</p:attrName>
                                        </p:attrNameLst>
                                      </p:cBhvr>
                                      <p:to>
                                        <p:strVal val="visible"/>
                                      </p:to>
                                    </p:set>
                                    <p:animEffect transition="in" filter="fade">
                                      <p:cBhvr>
                                        <p:cTn id="45" dur="1000"/>
                                        <p:tgtEl>
                                          <p:spTgt spid="37">
                                            <p:txEl>
                                              <p:pRg st="6" end="6"/>
                                            </p:txEl>
                                          </p:spTgt>
                                        </p:tgtEl>
                                      </p:cBhvr>
                                    </p:animEffect>
                                    <p:anim calcmode="lin" valueType="num">
                                      <p:cBhvr>
                                        <p:cTn id="46" dur="1000" fill="hold"/>
                                        <p:tgtEl>
                                          <p:spTgt spid="37">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3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设备寿命与更新决策</a:t>
            </a:r>
          </a:p>
        </p:txBody>
      </p:sp>
      <p:sp>
        <p:nvSpPr>
          <p:cNvPr id="37" name="Text Box 4"/>
          <p:cNvSpPr txBox="1">
            <a:spLocks noChangeArrowheads="1"/>
          </p:cNvSpPr>
          <p:nvPr/>
        </p:nvSpPr>
        <p:spPr bwMode="auto">
          <a:xfrm>
            <a:off x="943452" y="1357313"/>
            <a:ext cx="11257958" cy="5072063"/>
          </a:xfrm>
          <a:prstGeom prst="rect">
            <a:avLst/>
          </a:prstGeom>
          <a:noFill/>
          <a:ln w="9525">
            <a:noFill/>
            <a:miter lim="800000"/>
          </a:ln>
          <a:effectLst/>
        </p:spPr>
        <p:txBody>
          <a:bodyPr/>
          <a:lstStyle/>
          <a:p>
            <a:pPr algn="just">
              <a:lnSpc>
                <a:spcPct val="150000"/>
              </a:lnSpc>
              <a:buClr>
                <a:srgbClr val="00FF00"/>
              </a:buClr>
              <a:buSzPct val="90000"/>
            </a:pPr>
            <a:r>
              <a:rPr lang="zh-CN" altLang="en-US" sz="2400" b="1" dirty="0">
                <a:solidFill>
                  <a:srgbClr val="FF0000"/>
                </a:solidFill>
                <a:latin typeface="微软雅黑" panose="020B0503020204020204" pitchFamily="34" charset="-122"/>
                <a:ea typeface="微软雅黑" panose="020B0503020204020204" pitchFamily="34" charset="-122"/>
              </a:rPr>
              <a:t>解：第二步，考虑何时以旧换新</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indent="-342900" algn="just">
              <a:lnSpc>
                <a:spcPct val="125000"/>
              </a:lnSpc>
              <a:spcBef>
                <a:spcPts val="1200"/>
              </a:spcBef>
              <a:buClr>
                <a:srgbClr val="CCCC99"/>
              </a:buClr>
              <a:buSzPct val="90000"/>
              <a:defRPr/>
            </a:pP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保留</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年：</a:t>
            </a:r>
          </a:p>
          <a:p>
            <a:pPr marL="342900" indent="-342900" algn="just">
              <a:lnSpc>
                <a:spcPct val="125000"/>
              </a:lnSpc>
              <a:spcBef>
                <a:spcPct val="20000"/>
              </a:spcBef>
              <a:buClr>
                <a:srgbClr val="CCCC99"/>
              </a:buClr>
              <a:buSzPct val="90000"/>
              <a:defRPr/>
            </a:pP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AAC0(1)</a:t>
            </a: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[8000</a:t>
            </a: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6500 ×(P/F, 10%, 1) ]</a:t>
            </a:r>
            <a:r>
              <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A/P, 10</a:t>
            </a: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1</a:t>
            </a: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3000</a:t>
            </a:r>
          </a:p>
          <a:p>
            <a:pPr marL="342900" indent="-342900" algn="just">
              <a:lnSpc>
                <a:spcPct val="125000"/>
              </a:lnSpc>
              <a:spcBef>
                <a:spcPct val="20000"/>
              </a:spcBef>
              <a:buClr>
                <a:srgbClr val="CCCC99"/>
              </a:buClr>
              <a:buSzPct val="90000"/>
              <a:defRPr/>
            </a:pP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5299.94</a:t>
            </a: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（元）＜ </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5945.29</a:t>
            </a:r>
            <a:r>
              <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（元），应保留。</a:t>
            </a:r>
          </a:p>
          <a:p>
            <a:pPr marL="342900" indent="-342900" algn="just">
              <a:lnSpc>
                <a:spcPct val="125000"/>
              </a:lnSpc>
              <a:spcBef>
                <a:spcPct val="20000"/>
              </a:spcBef>
              <a:buClr>
                <a:srgbClr val="CCCC99"/>
              </a:buClr>
              <a:buSzPct val="90000"/>
              <a:defRPr/>
            </a:pP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保留</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年：</a:t>
            </a:r>
          </a:p>
          <a:p>
            <a:pPr marL="342900" indent="-342900" algn="just">
              <a:lnSpc>
                <a:spcPct val="125000"/>
              </a:lnSpc>
              <a:spcBef>
                <a:spcPct val="20000"/>
              </a:spcBef>
              <a:buClr>
                <a:srgbClr val="CCCC99"/>
              </a:buClr>
              <a:buSzPct val="90000"/>
              <a:defRPr/>
            </a:pP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AAC0(2)</a:t>
            </a: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[6500</a:t>
            </a: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5000 ×(P/F, 10%, 1) ]</a:t>
            </a:r>
            <a:r>
              <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A/P, 10</a:t>
            </a: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1</a:t>
            </a: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4000</a:t>
            </a:r>
          </a:p>
          <a:p>
            <a:pPr marL="342900" indent="-342900" algn="just">
              <a:lnSpc>
                <a:spcPct val="125000"/>
              </a:lnSpc>
              <a:spcBef>
                <a:spcPct val="20000"/>
              </a:spcBef>
              <a:buClr>
                <a:srgbClr val="CCCC99"/>
              </a:buClr>
              <a:buSzPct val="90000"/>
              <a:defRPr/>
            </a:pP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6149.95</a:t>
            </a: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（元）</a:t>
            </a:r>
            <a:r>
              <a:rPr kumimoji="1"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&gt; 5945.29</a:t>
            </a:r>
            <a:r>
              <a:rPr kumimoji="1"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（元），应更换。</a:t>
            </a:r>
          </a:p>
          <a:p>
            <a:pPr marL="342900" indent="-342900" algn="just">
              <a:lnSpc>
                <a:spcPct val="125000"/>
              </a:lnSpc>
              <a:spcBef>
                <a:spcPts val="1200"/>
              </a:spcBef>
              <a:buClr>
                <a:srgbClr val="CCCC99"/>
              </a:buClr>
              <a:buSzPct val="90000"/>
              <a:defRPr/>
            </a:pP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因此，</a:t>
            </a:r>
            <a:r>
              <a:rPr kumimoji="1" lang="zh-CN" altLang="en-US" sz="24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旧设备应继续保留使用</a:t>
            </a:r>
            <a:r>
              <a:rPr kumimoji="1" lang="en-US" altLang="zh-CN" sz="24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2</a:t>
            </a:r>
            <a:r>
              <a:rPr kumimoji="1" lang="zh-CN" altLang="en-US" sz="24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年，于第</a:t>
            </a:r>
            <a:r>
              <a:rPr kumimoji="1" lang="en-US" altLang="zh-CN" sz="24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2</a:t>
            </a:r>
            <a:r>
              <a:rPr kumimoji="1" lang="zh-CN" altLang="en-US" sz="24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年年初更换</a:t>
            </a:r>
            <a:r>
              <a:rPr kumimoji="1"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a:p>
            <a:pPr algn="just">
              <a:lnSpc>
                <a:spcPct val="150000"/>
              </a:lnSpc>
              <a:buClr>
                <a:srgbClr val="00FF00"/>
              </a:buClr>
              <a:buSzPct val="90000"/>
            </a:pPr>
            <a:endParaRPr lang="zh-CN" altLang="en-US" sz="2400" b="1" dirty="0">
              <a:solidFill>
                <a:srgbClr val="FF0000"/>
              </a:solidFill>
              <a:latin typeface="微软雅黑" panose="020B0503020204020204" pitchFamily="34" charset="-122"/>
              <a:ea typeface="微软雅黑" panose="020B0503020204020204" pitchFamily="34" charset="-122"/>
            </a:endParaRPr>
          </a:p>
          <a:p>
            <a:pPr marL="342900" marR="0" indent="-342900" algn="just" defTabSz="914400">
              <a:spcBef>
                <a:spcPct val="20000"/>
              </a:spcBef>
              <a:buClr>
                <a:srgbClr val="CCCC99"/>
              </a:buClr>
              <a:buSzPct val="90000"/>
              <a:defRPr/>
            </a:pPr>
            <a:r>
              <a:rPr kumimoji="1" lang="zh-CN" altLang="en-US" sz="2400" kern="1200" cap="none" spc="0" normalizeH="0" baseline="0" noProof="0" dirty="0">
                <a:solidFill>
                  <a:srgbClr val="000000"/>
                </a:solidFill>
                <a:latin typeface="Times New Roman" panose="02020603050405020304" pitchFamily="18" charset="0"/>
                <a:ea typeface="华文细黑" panose="02010600040101010101" pitchFamily="2" charset="-122"/>
                <a:cs typeface="+mn-cs"/>
              </a:rPr>
              <a:t>         </a:t>
            </a:r>
            <a:endParaRPr kumimoji="1"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endParaRPr>
          </a:p>
        </p:txBody>
      </p:sp>
    </p:spTree>
    <p:extLst>
      <p:ext uri="{BB962C8B-B14F-4D97-AF65-F5344CB8AC3E}">
        <p14:creationId xmlns:p14="http://schemas.microsoft.com/office/powerpoint/2010/main" val="246261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entr" presetSubtype="0" fill="hold" grpId="0" nodeType="clickEffect">
                                  <p:stCondLst>
                                    <p:cond delay="0"/>
                                  </p:stCondLst>
                                  <p:childTnLst>
                                    <p:set>
                                      <p:cBhvr>
                                        <p:cTn id="6" dur="indefinite"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anim calcmode="lin" valueType="num">
                                      <p:cBhvr>
                                        <p:cTn id="8"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7">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indefinite" fill="hold">
                                          <p:stCondLst>
                                            <p:cond delay="0"/>
                                          </p:stCondLst>
                                        </p:cTn>
                                        <p:tgtEl>
                                          <p:spTgt spid="37">
                                            <p:txEl>
                                              <p:pRg st="1" end="1"/>
                                            </p:txEl>
                                          </p:spTgt>
                                        </p:tgtEl>
                                        <p:attrNameLst>
                                          <p:attrName>style.visibility</p:attrName>
                                        </p:attrNameLst>
                                      </p:cBhvr>
                                      <p:to>
                                        <p:strVal val="visible"/>
                                      </p:to>
                                    </p:set>
                                    <p:animEffect transition="in" filter="fade">
                                      <p:cBhvr>
                                        <p:cTn id="14" dur="500"/>
                                        <p:tgtEl>
                                          <p:spTgt spid="37">
                                            <p:txEl>
                                              <p:pRg st="1" end="1"/>
                                            </p:txEl>
                                          </p:spTgt>
                                        </p:tgtEl>
                                      </p:cBhvr>
                                    </p:animEffect>
                                    <p:anim calcmode="lin" valueType="num">
                                      <p:cBhvr>
                                        <p:cTn id="15" dur="500" fill="hold"/>
                                        <p:tgtEl>
                                          <p:spTgt spid="37">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7">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presetSubtype="0" fill="hold" grpId="0" nodeType="clickEffect">
                                  <p:stCondLst>
                                    <p:cond delay="0"/>
                                  </p:stCondLst>
                                  <p:childTnLst>
                                    <p:set>
                                      <p:cBhvr>
                                        <p:cTn id="20" dur="indefinite" fill="hold">
                                          <p:stCondLst>
                                            <p:cond delay="0"/>
                                          </p:stCondLst>
                                        </p:cTn>
                                        <p:tgtEl>
                                          <p:spTgt spid="37">
                                            <p:txEl>
                                              <p:pRg st="2" end="2"/>
                                            </p:txEl>
                                          </p:spTgt>
                                        </p:tgtEl>
                                        <p:attrNameLst>
                                          <p:attrName>style.visibility</p:attrName>
                                        </p:attrNameLst>
                                      </p:cBhvr>
                                      <p:to>
                                        <p:strVal val="visible"/>
                                      </p:to>
                                    </p:set>
                                    <p:animEffect transition="in" filter="fade">
                                      <p:cBhvr>
                                        <p:cTn id="21" dur="500"/>
                                        <p:tgtEl>
                                          <p:spTgt spid="37">
                                            <p:txEl>
                                              <p:pRg st="2" end="2"/>
                                            </p:txEl>
                                          </p:spTgt>
                                        </p:tgtEl>
                                      </p:cBhvr>
                                    </p:animEffect>
                                    <p:anim calcmode="lin" valueType="num">
                                      <p:cBhvr>
                                        <p:cTn id="22" dur="500" fill="hold"/>
                                        <p:tgtEl>
                                          <p:spTgt spid="37">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7">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4" presetClass="entr" presetSubtype="0" fill="hold" grpId="0" nodeType="clickEffect">
                                  <p:stCondLst>
                                    <p:cond delay="0"/>
                                  </p:stCondLst>
                                  <p:childTnLst>
                                    <p:set>
                                      <p:cBhvr>
                                        <p:cTn id="27" dur="indefinite" fill="hold">
                                          <p:stCondLst>
                                            <p:cond delay="0"/>
                                          </p:stCondLst>
                                        </p:cTn>
                                        <p:tgtEl>
                                          <p:spTgt spid="37">
                                            <p:txEl>
                                              <p:pRg st="3" end="3"/>
                                            </p:txEl>
                                          </p:spTgt>
                                        </p:tgtEl>
                                        <p:attrNameLst>
                                          <p:attrName>style.visibility</p:attrName>
                                        </p:attrNameLst>
                                      </p:cBhvr>
                                      <p:to>
                                        <p:strVal val="visible"/>
                                      </p:to>
                                    </p:set>
                                    <p:animEffect transition="in" filter="fade">
                                      <p:cBhvr>
                                        <p:cTn id="28" dur="500"/>
                                        <p:tgtEl>
                                          <p:spTgt spid="37">
                                            <p:txEl>
                                              <p:pRg st="3" end="3"/>
                                            </p:txEl>
                                          </p:spTgt>
                                        </p:tgtEl>
                                      </p:cBhvr>
                                    </p:animEffect>
                                    <p:anim calcmode="lin" valueType="num">
                                      <p:cBhvr>
                                        <p:cTn id="29" dur="500" fill="hold"/>
                                        <p:tgtEl>
                                          <p:spTgt spid="37">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7">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entr" presetSubtype="0" fill="hold" grpId="0" nodeType="clickEffect">
                                  <p:stCondLst>
                                    <p:cond delay="0"/>
                                  </p:stCondLst>
                                  <p:childTnLst>
                                    <p:set>
                                      <p:cBhvr>
                                        <p:cTn id="34" dur="indefinite" fill="hold">
                                          <p:stCondLst>
                                            <p:cond delay="0"/>
                                          </p:stCondLst>
                                        </p:cTn>
                                        <p:tgtEl>
                                          <p:spTgt spid="37">
                                            <p:txEl>
                                              <p:pRg st="4" end="4"/>
                                            </p:txEl>
                                          </p:spTgt>
                                        </p:tgtEl>
                                        <p:attrNameLst>
                                          <p:attrName>style.visibility</p:attrName>
                                        </p:attrNameLst>
                                      </p:cBhvr>
                                      <p:to>
                                        <p:strVal val="visible"/>
                                      </p:to>
                                    </p:set>
                                    <p:animEffect transition="in" filter="fade">
                                      <p:cBhvr>
                                        <p:cTn id="35" dur="500"/>
                                        <p:tgtEl>
                                          <p:spTgt spid="37">
                                            <p:txEl>
                                              <p:pRg st="4" end="4"/>
                                            </p:txEl>
                                          </p:spTgt>
                                        </p:tgtEl>
                                      </p:cBhvr>
                                    </p:animEffect>
                                    <p:anim calcmode="lin" valueType="num">
                                      <p:cBhvr>
                                        <p:cTn id="36" dur="500" fill="hold"/>
                                        <p:tgtEl>
                                          <p:spTgt spid="37">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7">
                                            <p:txEl>
                                              <p:pRg st="4" end="4"/>
                                            </p:txEl>
                                          </p:spTgt>
                                        </p:tgtEl>
                                        <p:attrNameLst>
                                          <p:attrName>ppt_y</p:attrName>
                                        </p:attrNameLst>
                                      </p:cBhvr>
                                      <p:tavLst>
                                        <p:tav tm="0">
                                          <p:val>
                                            <p:strVal val="#ppt_y+.05"/>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4" presetClass="entr" presetSubtype="0" fill="hold" grpId="0" nodeType="clickEffect">
                                  <p:stCondLst>
                                    <p:cond delay="0"/>
                                  </p:stCondLst>
                                  <p:childTnLst>
                                    <p:set>
                                      <p:cBhvr>
                                        <p:cTn id="41" dur="indefinite" fill="hold">
                                          <p:stCondLst>
                                            <p:cond delay="0"/>
                                          </p:stCondLst>
                                        </p:cTn>
                                        <p:tgtEl>
                                          <p:spTgt spid="37">
                                            <p:txEl>
                                              <p:pRg st="5" end="5"/>
                                            </p:txEl>
                                          </p:spTgt>
                                        </p:tgtEl>
                                        <p:attrNameLst>
                                          <p:attrName>style.visibility</p:attrName>
                                        </p:attrNameLst>
                                      </p:cBhvr>
                                      <p:to>
                                        <p:strVal val="visible"/>
                                      </p:to>
                                    </p:set>
                                    <p:animEffect transition="in" filter="fade">
                                      <p:cBhvr>
                                        <p:cTn id="42" dur="500"/>
                                        <p:tgtEl>
                                          <p:spTgt spid="37">
                                            <p:txEl>
                                              <p:pRg st="5" end="5"/>
                                            </p:txEl>
                                          </p:spTgt>
                                        </p:tgtEl>
                                      </p:cBhvr>
                                    </p:animEffect>
                                    <p:anim calcmode="lin" valueType="num">
                                      <p:cBhvr>
                                        <p:cTn id="43" dur="500" fill="hold"/>
                                        <p:tgtEl>
                                          <p:spTgt spid="37">
                                            <p:txEl>
                                              <p:pRg st="5" end="5"/>
                                            </p:txEl>
                                          </p:spTgt>
                                        </p:tgtEl>
                                        <p:attrNameLst>
                                          <p:attrName>ppt_x</p:attrName>
                                        </p:attrNameLst>
                                      </p:cBhvr>
                                      <p:tavLst>
                                        <p:tav tm="0">
                                          <p:val>
                                            <p:strVal val="#ppt_x"/>
                                          </p:val>
                                        </p:tav>
                                        <p:tav tm="100000">
                                          <p:val>
                                            <p:strVal val="#ppt_x"/>
                                          </p:val>
                                        </p:tav>
                                      </p:tavLst>
                                    </p:anim>
                                    <p:anim calcmode="lin" valueType="num">
                                      <p:cBhvr>
                                        <p:cTn id="44" dur="500" fill="hold"/>
                                        <p:tgtEl>
                                          <p:spTgt spid="37">
                                            <p:txEl>
                                              <p:pRg st="5" end="5"/>
                                            </p:txEl>
                                          </p:spTgt>
                                        </p:tgtEl>
                                        <p:attrNameLst>
                                          <p:attrName>ppt_y</p:attrName>
                                        </p:attrNameLst>
                                      </p:cBhvr>
                                      <p:tavLst>
                                        <p:tav tm="0">
                                          <p:val>
                                            <p:strVal val="#ppt_y+.05"/>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4" presetClass="entr" presetSubtype="0" fill="hold" grpId="0" nodeType="clickEffect">
                                  <p:stCondLst>
                                    <p:cond delay="0"/>
                                  </p:stCondLst>
                                  <p:childTnLst>
                                    <p:set>
                                      <p:cBhvr>
                                        <p:cTn id="48" dur="indefinite" fill="hold">
                                          <p:stCondLst>
                                            <p:cond delay="0"/>
                                          </p:stCondLst>
                                        </p:cTn>
                                        <p:tgtEl>
                                          <p:spTgt spid="37">
                                            <p:txEl>
                                              <p:pRg st="6" end="6"/>
                                            </p:txEl>
                                          </p:spTgt>
                                        </p:tgtEl>
                                        <p:attrNameLst>
                                          <p:attrName>style.visibility</p:attrName>
                                        </p:attrNameLst>
                                      </p:cBhvr>
                                      <p:to>
                                        <p:strVal val="visible"/>
                                      </p:to>
                                    </p:set>
                                    <p:animEffect transition="in" filter="fade">
                                      <p:cBhvr>
                                        <p:cTn id="49" dur="500"/>
                                        <p:tgtEl>
                                          <p:spTgt spid="37">
                                            <p:txEl>
                                              <p:pRg st="6" end="6"/>
                                            </p:txEl>
                                          </p:spTgt>
                                        </p:tgtEl>
                                      </p:cBhvr>
                                    </p:animEffect>
                                    <p:anim calcmode="lin" valueType="num">
                                      <p:cBhvr>
                                        <p:cTn id="50" dur="500" fill="hold"/>
                                        <p:tgtEl>
                                          <p:spTgt spid="37">
                                            <p:txEl>
                                              <p:pRg st="6" end="6"/>
                                            </p:txEl>
                                          </p:spTgt>
                                        </p:tgtEl>
                                        <p:attrNameLst>
                                          <p:attrName>ppt_x</p:attrName>
                                        </p:attrNameLst>
                                      </p:cBhvr>
                                      <p:tavLst>
                                        <p:tav tm="0">
                                          <p:val>
                                            <p:strVal val="#ppt_x"/>
                                          </p:val>
                                        </p:tav>
                                        <p:tav tm="100000">
                                          <p:val>
                                            <p:strVal val="#ppt_x"/>
                                          </p:val>
                                        </p:tav>
                                      </p:tavLst>
                                    </p:anim>
                                    <p:anim calcmode="lin" valueType="num">
                                      <p:cBhvr>
                                        <p:cTn id="51" dur="500" fill="hold"/>
                                        <p:tgtEl>
                                          <p:spTgt spid="37">
                                            <p:txEl>
                                              <p:pRg st="6" end="6"/>
                                            </p:txEl>
                                          </p:spTgt>
                                        </p:tgtEl>
                                        <p:attrNameLst>
                                          <p:attrName>ppt_y</p:attrName>
                                        </p:attrNameLst>
                                      </p:cBhvr>
                                      <p:tavLst>
                                        <p:tav tm="0">
                                          <p:val>
                                            <p:strVal val="#ppt_y+.05"/>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4" presetClass="entr" presetSubtype="0" fill="hold" grpId="0" nodeType="clickEffect">
                                  <p:stCondLst>
                                    <p:cond delay="0"/>
                                  </p:stCondLst>
                                  <p:childTnLst>
                                    <p:set>
                                      <p:cBhvr>
                                        <p:cTn id="55" dur="indefinite" fill="hold">
                                          <p:stCondLst>
                                            <p:cond delay="0"/>
                                          </p:stCondLst>
                                        </p:cTn>
                                        <p:tgtEl>
                                          <p:spTgt spid="37">
                                            <p:txEl>
                                              <p:pRg st="7" end="7"/>
                                            </p:txEl>
                                          </p:spTgt>
                                        </p:tgtEl>
                                        <p:attrNameLst>
                                          <p:attrName>style.visibility</p:attrName>
                                        </p:attrNameLst>
                                      </p:cBhvr>
                                      <p:to>
                                        <p:strVal val="visible"/>
                                      </p:to>
                                    </p:set>
                                    <p:animEffect transition="in" filter="fade">
                                      <p:cBhvr>
                                        <p:cTn id="56" dur="500"/>
                                        <p:tgtEl>
                                          <p:spTgt spid="37">
                                            <p:txEl>
                                              <p:pRg st="7" end="7"/>
                                            </p:txEl>
                                          </p:spTgt>
                                        </p:tgtEl>
                                      </p:cBhvr>
                                    </p:animEffect>
                                    <p:anim calcmode="lin" valueType="num">
                                      <p:cBhvr>
                                        <p:cTn id="57" dur="500" fill="hold"/>
                                        <p:tgtEl>
                                          <p:spTgt spid="37">
                                            <p:txEl>
                                              <p:pRg st="7" end="7"/>
                                            </p:txEl>
                                          </p:spTgt>
                                        </p:tgtEl>
                                        <p:attrNameLst>
                                          <p:attrName>ppt_x</p:attrName>
                                        </p:attrNameLst>
                                      </p:cBhvr>
                                      <p:tavLst>
                                        <p:tav tm="0">
                                          <p:val>
                                            <p:strVal val="#ppt_x"/>
                                          </p:val>
                                        </p:tav>
                                        <p:tav tm="100000">
                                          <p:val>
                                            <p:strVal val="#ppt_x"/>
                                          </p:val>
                                        </p:tav>
                                      </p:tavLst>
                                    </p:anim>
                                    <p:anim calcmode="lin" valueType="num">
                                      <p:cBhvr>
                                        <p:cTn id="58" dur="500" fill="hold"/>
                                        <p:tgtEl>
                                          <p:spTgt spid="37">
                                            <p:txEl>
                                              <p:pRg st="7" end="7"/>
                                            </p:txEl>
                                          </p:spTgt>
                                        </p:tgtEl>
                                        <p:attrNameLst>
                                          <p:attrName>ppt_y</p:attrName>
                                        </p:attrNameLst>
                                      </p:cBhvr>
                                      <p:tavLst>
                                        <p:tav tm="0">
                                          <p:val>
                                            <p:strVal val="#ppt_y+.05"/>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4" presetClass="entr" presetSubtype="0" fill="hold" grpId="0" nodeType="clickEffect">
                                  <p:stCondLst>
                                    <p:cond delay="0"/>
                                  </p:stCondLst>
                                  <p:childTnLst>
                                    <p:set>
                                      <p:cBhvr>
                                        <p:cTn id="62" dur="indefinite" fill="hold">
                                          <p:stCondLst>
                                            <p:cond delay="0"/>
                                          </p:stCondLst>
                                        </p:cTn>
                                        <p:tgtEl>
                                          <p:spTgt spid="37">
                                            <p:txEl>
                                              <p:pRg st="9" end="9"/>
                                            </p:txEl>
                                          </p:spTgt>
                                        </p:tgtEl>
                                        <p:attrNameLst>
                                          <p:attrName>style.visibility</p:attrName>
                                        </p:attrNameLst>
                                      </p:cBhvr>
                                      <p:to>
                                        <p:strVal val="visible"/>
                                      </p:to>
                                    </p:set>
                                    <p:animEffect transition="in" filter="fade">
                                      <p:cBhvr>
                                        <p:cTn id="63" dur="500"/>
                                        <p:tgtEl>
                                          <p:spTgt spid="37">
                                            <p:txEl>
                                              <p:pRg st="9" end="9"/>
                                            </p:txEl>
                                          </p:spTgt>
                                        </p:tgtEl>
                                      </p:cBhvr>
                                    </p:animEffect>
                                    <p:anim calcmode="lin" valueType="num">
                                      <p:cBhvr>
                                        <p:cTn id="64" dur="500" fill="hold"/>
                                        <p:tgtEl>
                                          <p:spTgt spid="37">
                                            <p:txEl>
                                              <p:pRg st="9" end="9"/>
                                            </p:txEl>
                                          </p:spTgt>
                                        </p:tgtEl>
                                        <p:attrNameLst>
                                          <p:attrName>ppt_x</p:attrName>
                                        </p:attrNameLst>
                                      </p:cBhvr>
                                      <p:tavLst>
                                        <p:tav tm="0">
                                          <p:val>
                                            <p:strVal val="#ppt_x"/>
                                          </p:val>
                                        </p:tav>
                                        <p:tav tm="100000">
                                          <p:val>
                                            <p:strVal val="#ppt_x"/>
                                          </p:val>
                                        </p:tav>
                                      </p:tavLst>
                                    </p:anim>
                                    <p:anim calcmode="lin" valueType="num">
                                      <p:cBhvr>
                                        <p:cTn id="65" dur="500" fill="hold"/>
                                        <p:tgtEl>
                                          <p:spTgt spid="37">
                                            <p:txEl>
                                              <p:pRg st="9" end="9"/>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CDB035A-6341-4946-8911-FF2873333B6D}"/>
              </a:ext>
            </a:extLst>
          </p:cNvPr>
          <p:cNvSpPr/>
          <p:nvPr/>
        </p:nvSpPr>
        <p:spPr>
          <a:xfrm>
            <a:off x="114301" y="257175"/>
            <a:ext cx="7854042"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占位符 30">
            <a:extLst>
              <a:ext uri="{FF2B5EF4-FFF2-40B4-BE49-F238E27FC236}">
                <a16:creationId xmlns:a16="http://schemas.microsoft.com/office/drawing/2014/main" id="{2E296819-B3EA-4534-9B45-86054FCBA0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1498" y="137195"/>
            <a:ext cx="6530502" cy="6256111"/>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pic>
      <p:sp>
        <p:nvSpPr>
          <p:cNvPr id="14" name="弧形 13">
            <a:extLst>
              <a:ext uri="{FF2B5EF4-FFF2-40B4-BE49-F238E27FC236}">
                <a16:creationId xmlns:a16="http://schemas.microsoft.com/office/drawing/2014/main" id="{D5B97EEB-30D0-47E4-B5C7-633C9EA5E3DE}"/>
              </a:ext>
            </a:extLst>
          </p:cNvPr>
          <p:cNvSpPr/>
          <p:nvPr/>
        </p:nvSpPr>
        <p:spPr>
          <a:xfrm flipV="1">
            <a:off x="5384800" y="-6885502"/>
            <a:ext cx="13714800" cy="13714800"/>
          </a:xfrm>
          <a:prstGeom prst="arc">
            <a:avLst>
              <a:gd name="adj1" fmla="val 11667376"/>
              <a:gd name="adj2" fmla="val 14369924"/>
            </a:avLst>
          </a:pr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zh-CN" dirty="0">
                <a:solidFill>
                  <a:schemeClr val="lt1"/>
                </a:solidFill>
              </a:rPr>
              <a:t>`</a:t>
            </a:r>
            <a:endParaRPr lang="zh-CN" altLang="en-US" dirty="0">
              <a:solidFill>
                <a:schemeClr val="lt1"/>
              </a:solidFill>
            </a:endParaRPr>
          </a:p>
        </p:txBody>
      </p:sp>
      <p:sp>
        <p:nvSpPr>
          <p:cNvPr id="3" name="文本占位符 7">
            <a:extLst>
              <a:ext uri="{FF2B5EF4-FFF2-40B4-BE49-F238E27FC236}">
                <a16:creationId xmlns:a16="http://schemas.microsoft.com/office/drawing/2014/main" id="{4E8BFB84-6D5A-4DCA-BFE5-1D053D91C1A9}"/>
              </a:ext>
            </a:extLst>
          </p:cNvPr>
          <p:cNvSpPr txBox="1">
            <a:spLocks/>
          </p:cNvSpPr>
          <p:nvPr/>
        </p:nvSpPr>
        <p:spPr>
          <a:xfrm>
            <a:off x="7470205" y="1055903"/>
            <a:ext cx="4155152" cy="28544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3900" dirty="0">
                <a:solidFill>
                  <a:schemeClr val="bg1">
                    <a:alpha val="84000"/>
                  </a:schemeClr>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rPr>
              <a:t>03</a:t>
            </a:r>
            <a:endParaRPr lang="zh-CN" altLang="en-US" sz="23900" dirty="0">
              <a:solidFill>
                <a:schemeClr val="bg1">
                  <a:alpha val="84000"/>
                </a:schemeClr>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endParaRPr>
          </a:p>
        </p:txBody>
      </p:sp>
      <p:sp>
        <p:nvSpPr>
          <p:cNvPr id="4" name="文本占位符 17">
            <a:extLst>
              <a:ext uri="{FF2B5EF4-FFF2-40B4-BE49-F238E27FC236}">
                <a16:creationId xmlns:a16="http://schemas.microsoft.com/office/drawing/2014/main" id="{E61365ED-81AE-4D87-B09C-B234A306152D}"/>
              </a:ext>
            </a:extLst>
          </p:cNvPr>
          <p:cNvSpPr txBox="1">
            <a:spLocks/>
          </p:cNvSpPr>
          <p:nvPr/>
        </p:nvSpPr>
        <p:spPr>
          <a:xfrm>
            <a:off x="566643" y="3038731"/>
            <a:ext cx="4929381" cy="9233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4000" b="1" dirty="0">
                <a:solidFill>
                  <a:schemeClr val="accent1">
                    <a:lumMod val="75000"/>
                  </a:schemeClr>
                </a:solidFill>
                <a:latin typeface="微软雅黑" panose="020B0503020204020204" pitchFamily="34" charset="-122"/>
                <a:ea typeface="微软雅黑" panose="020B0503020204020204" pitchFamily="34" charset="-122"/>
              </a:rPr>
              <a:t>设备租赁与购买决策</a:t>
            </a:r>
          </a:p>
        </p:txBody>
      </p:sp>
      <p:pic>
        <p:nvPicPr>
          <p:cNvPr id="16" name="图片 15">
            <a:extLst>
              <a:ext uri="{FF2B5EF4-FFF2-40B4-BE49-F238E27FC236}">
                <a16:creationId xmlns:a16="http://schemas.microsoft.com/office/drawing/2014/main" id="{0C4ABDB4-72B7-4F07-92EE-B29917C1E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6643" y="423875"/>
            <a:ext cx="3377477" cy="816735"/>
          </a:xfrm>
          <a:prstGeom prst="rect">
            <a:avLst/>
          </a:prstGeom>
        </p:spPr>
      </p:pic>
      <p:cxnSp>
        <p:nvCxnSpPr>
          <p:cNvPr id="21" name="直接连接符 20">
            <a:extLst>
              <a:ext uri="{FF2B5EF4-FFF2-40B4-BE49-F238E27FC236}">
                <a16:creationId xmlns:a16="http://schemas.microsoft.com/office/drawing/2014/main" id="{264E222C-A024-4037-A660-301BC4D1591B}"/>
              </a:ext>
            </a:extLst>
          </p:cNvPr>
          <p:cNvCxnSpPr/>
          <p:nvPr/>
        </p:nvCxnSpPr>
        <p:spPr>
          <a:xfrm>
            <a:off x="480918" y="6655305"/>
            <a:ext cx="4643532"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2" name="矩形 21">
            <a:extLst>
              <a:ext uri="{FF2B5EF4-FFF2-40B4-BE49-F238E27FC236}">
                <a16:creationId xmlns:a16="http://schemas.microsoft.com/office/drawing/2014/main" id="{D9A35799-69FA-4FBA-A262-46E5E913DC81}"/>
              </a:ext>
            </a:extLst>
          </p:cNvPr>
          <p:cNvSpPr/>
          <p:nvPr/>
        </p:nvSpPr>
        <p:spPr>
          <a:xfrm>
            <a:off x="480918" y="6607680"/>
            <a:ext cx="2424207" cy="457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70E577D1-D4BD-45A6-AC67-95CCFB7275F5}"/>
              </a:ext>
            </a:extLst>
          </p:cNvPr>
          <p:cNvPicPr>
            <a:picLocks noChangeAspect="1"/>
          </p:cNvPicPr>
          <p:nvPr/>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32" y="6185815"/>
            <a:ext cx="3311941" cy="496620"/>
          </a:xfrm>
          <a:prstGeom prst="rect">
            <a:avLst/>
          </a:prstGeom>
        </p:spPr>
      </p:pic>
    </p:spTree>
    <p:extLst>
      <p:ext uri="{BB962C8B-B14F-4D97-AF65-F5344CB8AC3E}">
        <p14:creationId xmlns:p14="http://schemas.microsoft.com/office/powerpoint/2010/main" val="373718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设备租赁与购买决策</a:t>
            </a:r>
          </a:p>
        </p:txBody>
      </p:sp>
      <p:sp>
        <p:nvSpPr>
          <p:cNvPr id="7" name="Rectangle 3"/>
          <p:cNvSpPr txBox="1"/>
          <p:nvPr/>
        </p:nvSpPr>
        <p:spPr>
          <a:xfrm>
            <a:off x="638471" y="1057766"/>
            <a:ext cx="10915058" cy="4530725"/>
          </a:xfrm>
          <a:prstGeom prst="rect">
            <a:avLst/>
          </a:prstGeom>
          <a:noFill/>
          <a:ln w="9525">
            <a:noFill/>
          </a:ln>
        </p:spPr>
        <p:txBody>
          <a:bodyPr anchor="t" anchorCtr="0"/>
          <a:lstStyle/>
          <a:p>
            <a:pPr algn="just">
              <a:lnSpc>
                <a:spcPct val="125000"/>
              </a:lnSpc>
              <a:buClr>
                <a:srgbClr val="00FF00"/>
              </a:buClr>
              <a:buSzPct val="90000"/>
            </a:pPr>
            <a:r>
              <a:rPr lang="zh-CN" altLang="en-US" sz="2400" b="1" dirty="0">
                <a:solidFill>
                  <a:srgbClr val="FF0000"/>
                </a:solidFill>
                <a:latin typeface="微软雅黑" panose="020B0503020204020204" pitchFamily="34" charset="-122"/>
                <a:ea typeface="微软雅黑" panose="020B0503020204020204" pitchFamily="34" charset="-122"/>
              </a:rPr>
              <a:t>设备租赁：</a:t>
            </a:r>
            <a:r>
              <a:rPr lang="zh-CN" altLang="en-US" sz="2400" dirty="0">
                <a:solidFill>
                  <a:srgbClr val="000000"/>
                </a:solidFill>
                <a:latin typeface="微软雅黑" panose="020B0503020204020204" pitchFamily="34" charset="-122"/>
                <a:ea typeface="微软雅黑" panose="020B0503020204020204" pitchFamily="34" charset="-122"/>
              </a:rPr>
              <a:t>在一定期限内，出租方按租赁契约的规定，将设备的使用权出让给承租方，并以租金形式收取报酬，设备所有权不发生改变，仍归出租方所有。</a:t>
            </a:r>
            <a:endParaRPr lang="en-US" altLang="zh-CN" sz="2400" dirty="0">
              <a:solidFill>
                <a:srgbClr val="000000"/>
              </a:solidFill>
              <a:latin typeface="微软雅黑" panose="020B0503020204020204" pitchFamily="34" charset="-122"/>
              <a:ea typeface="微软雅黑" panose="020B0503020204020204" pitchFamily="34" charset="-122"/>
            </a:endParaRPr>
          </a:p>
          <a:p>
            <a:pPr algn="just">
              <a:lnSpc>
                <a:spcPct val="125000"/>
              </a:lnSpc>
              <a:spcBef>
                <a:spcPts val="1200"/>
              </a:spcBef>
              <a:buClr>
                <a:srgbClr val="00FF00"/>
              </a:buClr>
              <a:buSzPct val="90000"/>
            </a:pPr>
            <a:r>
              <a:rPr lang="zh-CN" altLang="en-US" sz="2400" b="1" dirty="0">
                <a:solidFill>
                  <a:srgbClr val="0070C0"/>
                </a:solidFill>
                <a:latin typeface="微软雅黑" panose="020B0503020204020204" pitchFamily="34" charset="-122"/>
                <a:ea typeface="微软雅黑" panose="020B0503020204020204" pitchFamily="34" charset="-122"/>
              </a:rPr>
              <a:t>优点：</a:t>
            </a:r>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a:lnSpc>
                <a:spcPct val="125000"/>
              </a:lnSpc>
              <a:buClr>
                <a:srgbClr val="00FF00"/>
              </a:buClr>
              <a:buSzPct val="90000"/>
            </a:pPr>
            <a:r>
              <a:rPr lang="zh-CN" altLang="en-US" sz="2000" dirty="0">
                <a:solidFill>
                  <a:srgbClr val="000000"/>
                </a:solidFill>
                <a:latin typeface="微软雅黑"/>
                <a:ea typeface="微软雅黑"/>
              </a:rPr>
              <a:t>①</a:t>
            </a:r>
            <a:r>
              <a:rPr lang="zh-CN" altLang="en-US" sz="2000" dirty="0">
                <a:solidFill>
                  <a:srgbClr val="FF0000"/>
                </a:solidFill>
                <a:latin typeface="微软雅黑" panose="020B0503020204020204" pitchFamily="34" charset="-122"/>
                <a:ea typeface="微软雅黑" panose="020B0503020204020204" pitchFamily="34" charset="-122"/>
              </a:rPr>
              <a:t>减少设备对资金的占用</a:t>
            </a:r>
            <a:r>
              <a:rPr lang="zh-CN" altLang="en-US" sz="2000" dirty="0">
                <a:solidFill>
                  <a:srgbClr val="000000"/>
                </a:solidFill>
                <a:latin typeface="微软雅黑" panose="020B0503020204020204" pitchFamily="34" charset="-122"/>
                <a:ea typeface="微软雅黑" panose="020B0503020204020204" pitchFamily="34" charset="-122"/>
              </a:rPr>
              <a:t>；</a:t>
            </a:r>
            <a:endParaRPr lang="en-US" altLang="zh-CN" sz="2000" dirty="0">
              <a:solidFill>
                <a:srgbClr val="000000"/>
              </a:solidFill>
              <a:latin typeface="微软雅黑" panose="020B0503020204020204" pitchFamily="34" charset="-122"/>
              <a:ea typeface="微软雅黑" panose="020B0503020204020204" pitchFamily="34" charset="-122"/>
            </a:endParaRPr>
          </a:p>
          <a:p>
            <a:pPr algn="just">
              <a:lnSpc>
                <a:spcPct val="125000"/>
              </a:lnSpc>
              <a:buClr>
                <a:srgbClr val="00FF00"/>
              </a:buClr>
              <a:buSzPct val="90000"/>
            </a:pPr>
            <a:r>
              <a:rPr lang="zh-CN" altLang="en-US" sz="2000" dirty="0">
                <a:solidFill>
                  <a:srgbClr val="000000"/>
                </a:solidFill>
                <a:latin typeface="微软雅黑"/>
                <a:ea typeface="微软雅黑"/>
              </a:rPr>
              <a:t>②</a:t>
            </a:r>
            <a:r>
              <a:rPr lang="zh-CN" altLang="en-US" sz="2000" dirty="0">
                <a:solidFill>
                  <a:srgbClr val="000000"/>
                </a:solidFill>
                <a:latin typeface="微软雅黑" panose="020B0503020204020204" pitchFamily="34" charset="-122"/>
                <a:ea typeface="微软雅黑" panose="020B0503020204020204" pitchFamily="34" charset="-122"/>
              </a:rPr>
              <a:t>满足</a:t>
            </a:r>
            <a:r>
              <a:rPr lang="zh-CN" altLang="en-US" sz="2000" dirty="0">
                <a:solidFill>
                  <a:srgbClr val="FF0000"/>
                </a:solidFill>
                <a:latin typeface="微软雅黑" panose="020B0503020204020204" pitchFamily="34" charset="-122"/>
                <a:ea typeface="微软雅黑" panose="020B0503020204020204" pitchFamily="34" charset="-122"/>
              </a:rPr>
              <a:t>暂时性和季节性</a:t>
            </a:r>
            <a:r>
              <a:rPr lang="zh-CN" altLang="en-US" sz="2000" dirty="0">
                <a:solidFill>
                  <a:srgbClr val="000000"/>
                </a:solidFill>
                <a:latin typeface="微软雅黑" panose="020B0503020204020204" pitchFamily="34" charset="-122"/>
                <a:ea typeface="微软雅黑" panose="020B0503020204020204" pitchFamily="34" charset="-122"/>
              </a:rPr>
              <a:t>设备需要；</a:t>
            </a:r>
            <a:endParaRPr lang="en-US" altLang="zh-CN" sz="2000" dirty="0">
              <a:solidFill>
                <a:srgbClr val="000000"/>
              </a:solidFill>
              <a:latin typeface="微软雅黑" panose="020B0503020204020204" pitchFamily="34" charset="-122"/>
              <a:ea typeface="微软雅黑" panose="020B0503020204020204" pitchFamily="34" charset="-122"/>
            </a:endParaRPr>
          </a:p>
          <a:p>
            <a:pPr algn="just">
              <a:lnSpc>
                <a:spcPct val="125000"/>
              </a:lnSpc>
              <a:buClr>
                <a:srgbClr val="00FF00"/>
              </a:buClr>
              <a:buSzPct val="90000"/>
            </a:pPr>
            <a:r>
              <a:rPr lang="zh-CN" altLang="en-US" sz="2000" dirty="0">
                <a:solidFill>
                  <a:srgbClr val="000000"/>
                </a:solidFill>
                <a:latin typeface="微软雅黑"/>
                <a:ea typeface="微软雅黑"/>
              </a:rPr>
              <a:t>③</a:t>
            </a:r>
            <a:r>
              <a:rPr lang="zh-CN" altLang="en-US" sz="2000" dirty="0">
                <a:solidFill>
                  <a:srgbClr val="000000"/>
                </a:solidFill>
                <a:latin typeface="微软雅黑" panose="020B0503020204020204" pitchFamily="34" charset="-122"/>
                <a:ea typeface="微软雅黑" panose="020B0503020204020204" pitchFamily="34" charset="-122"/>
              </a:rPr>
              <a:t>减少设备</a:t>
            </a:r>
            <a:r>
              <a:rPr lang="zh-CN" altLang="en-US" sz="2000" dirty="0">
                <a:solidFill>
                  <a:srgbClr val="FF0000"/>
                </a:solidFill>
                <a:latin typeface="微软雅黑" panose="020B0503020204020204" pitchFamily="34" charset="-122"/>
                <a:ea typeface="微软雅黑" panose="020B0503020204020204" pitchFamily="34" charset="-122"/>
              </a:rPr>
              <a:t>陈旧过时和技术落后的风险</a:t>
            </a:r>
            <a:r>
              <a:rPr lang="zh-CN" altLang="en-US" sz="2000" dirty="0">
                <a:solidFill>
                  <a:srgbClr val="000000"/>
                </a:solidFill>
                <a:latin typeface="微软雅黑" panose="020B0503020204020204" pitchFamily="34" charset="-122"/>
                <a:ea typeface="微软雅黑" panose="020B0503020204020204" pitchFamily="34" charset="-122"/>
              </a:rPr>
              <a:t>；</a:t>
            </a:r>
            <a:endParaRPr lang="en-US" altLang="zh-CN" sz="2000" dirty="0">
              <a:solidFill>
                <a:srgbClr val="000000"/>
              </a:solidFill>
              <a:latin typeface="微软雅黑" panose="020B0503020204020204" pitchFamily="34" charset="-122"/>
              <a:ea typeface="微软雅黑" panose="020B0503020204020204" pitchFamily="34" charset="-122"/>
            </a:endParaRPr>
          </a:p>
          <a:p>
            <a:pPr algn="just">
              <a:lnSpc>
                <a:spcPct val="125000"/>
              </a:lnSpc>
              <a:buClr>
                <a:srgbClr val="00FF00"/>
              </a:buClr>
              <a:buSzPct val="90000"/>
            </a:pPr>
            <a:r>
              <a:rPr lang="zh-CN" altLang="en-US" sz="2000" dirty="0">
                <a:solidFill>
                  <a:srgbClr val="000000"/>
                </a:solidFill>
                <a:latin typeface="微软雅黑"/>
                <a:ea typeface="微软雅黑"/>
              </a:rPr>
              <a:t>④</a:t>
            </a:r>
            <a:r>
              <a:rPr lang="zh-CN" altLang="en-US" sz="2000" dirty="0">
                <a:solidFill>
                  <a:srgbClr val="000000"/>
                </a:solidFill>
                <a:latin typeface="微软雅黑" panose="020B0503020204020204" pitchFamily="34" charset="-122"/>
                <a:ea typeface="微软雅黑" panose="020B0503020204020204" pitchFamily="34" charset="-122"/>
              </a:rPr>
              <a:t>使承租人享受设备</a:t>
            </a:r>
            <a:r>
              <a:rPr lang="zh-CN" altLang="en-US" sz="2000" dirty="0">
                <a:solidFill>
                  <a:srgbClr val="FF0000"/>
                </a:solidFill>
                <a:latin typeface="微软雅黑" panose="020B0503020204020204" pitchFamily="34" charset="-122"/>
                <a:ea typeface="微软雅黑" panose="020B0503020204020204" pitchFamily="34" charset="-122"/>
              </a:rPr>
              <a:t>试用</a:t>
            </a:r>
            <a:r>
              <a:rPr lang="zh-CN" altLang="en-US" sz="2000" dirty="0">
                <a:solidFill>
                  <a:srgbClr val="000000"/>
                </a:solidFill>
                <a:latin typeface="微软雅黑" panose="020B0503020204020204" pitchFamily="34" charset="-122"/>
                <a:ea typeface="微软雅黑" panose="020B0503020204020204" pitchFamily="34" charset="-122"/>
              </a:rPr>
              <a:t>以及</a:t>
            </a:r>
            <a:r>
              <a:rPr lang="zh-CN" altLang="en-US" sz="2000" dirty="0">
                <a:solidFill>
                  <a:srgbClr val="FF0000"/>
                </a:solidFill>
                <a:latin typeface="微软雅黑" panose="020B0503020204020204" pitchFamily="34" charset="-122"/>
                <a:ea typeface="微软雅黑" panose="020B0503020204020204" pitchFamily="34" charset="-122"/>
              </a:rPr>
              <a:t>税收减免</a:t>
            </a:r>
            <a:r>
              <a:rPr lang="zh-CN" altLang="en-US" sz="2000" dirty="0">
                <a:solidFill>
                  <a:srgbClr val="000000"/>
                </a:solidFill>
                <a:latin typeface="微软雅黑" panose="020B0503020204020204" pitchFamily="34" charset="-122"/>
                <a:ea typeface="微软雅黑" panose="020B0503020204020204" pitchFamily="34" charset="-122"/>
              </a:rPr>
              <a:t>等优惠。 </a:t>
            </a:r>
          </a:p>
          <a:p>
            <a:pPr algn="just">
              <a:lnSpc>
                <a:spcPct val="125000"/>
              </a:lnSpc>
              <a:spcBef>
                <a:spcPts val="600"/>
              </a:spcBef>
              <a:buClr>
                <a:srgbClr val="00FF00"/>
              </a:buClr>
              <a:buSzPct val="90000"/>
            </a:pPr>
            <a:r>
              <a:rPr lang="zh-CN" altLang="en-US" sz="2400" b="1" dirty="0">
                <a:solidFill>
                  <a:srgbClr val="0070C0"/>
                </a:solidFill>
                <a:latin typeface="微软雅黑" panose="020B0503020204020204" pitchFamily="34" charset="-122"/>
                <a:ea typeface="微软雅黑" panose="020B0503020204020204" pitchFamily="34" charset="-122"/>
              </a:rPr>
              <a:t>缺点：</a:t>
            </a:r>
            <a:endParaRPr lang="en-US" altLang="zh-CN" sz="2400" b="1" dirty="0">
              <a:solidFill>
                <a:srgbClr val="0070C0"/>
              </a:solidFill>
              <a:latin typeface="微软雅黑" panose="020B0503020204020204" pitchFamily="34" charset="-122"/>
              <a:ea typeface="微软雅黑" panose="020B0503020204020204" pitchFamily="34" charset="-122"/>
            </a:endParaRPr>
          </a:p>
          <a:p>
            <a:pPr algn="just">
              <a:lnSpc>
                <a:spcPct val="125000"/>
              </a:lnSpc>
              <a:buClr>
                <a:srgbClr val="00FF00"/>
              </a:buClr>
              <a:buSzPct val="90000"/>
            </a:pPr>
            <a:r>
              <a:rPr lang="zh-CN" altLang="en-US" sz="2000" dirty="0">
                <a:solidFill>
                  <a:srgbClr val="000000"/>
                </a:solidFill>
                <a:latin typeface="微软雅黑"/>
                <a:ea typeface="微软雅黑"/>
              </a:rPr>
              <a:t>①</a:t>
            </a:r>
            <a:r>
              <a:rPr lang="zh-CN" altLang="en-US" sz="2000" dirty="0">
                <a:solidFill>
                  <a:srgbClr val="FF0000"/>
                </a:solidFill>
                <a:latin typeface="微软雅黑" panose="020B0503020204020204" pitchFamily="34" charset="-122"/>
                <a:ea typeface="微软雅黑" panose="020B0503020204020204" pitchFamily="34" charset="-122"/>
              </a:rPr>
              <a:t>只有使用权</a:t>
            </a:r>
            <a:r>
              <a:rPr lang="zh-CN" altLang="en-US" sz="2000" dirty="0">
                <a:solidFill>
                  <a:srgbClr val="000000"/>
                </a:solidFill>
                <a:latin typeface="微软雅黑" panose="020B0503020204020204" pitchFamily="34" charset="-122"/>
                <a:ea typeface="微软雅黑" panose="020B0503020204020204" pitchFamily="34" charset="-122"/>
              </a:rPr>
              <a:t>，不能处置设备，也不能用于担保、抵押贷款；</a:t>
            </a:r>
            <a:endParaRPr lang="en-US" altLang="zh-CN" sz="2000" dirty="0">
              <a:solidFill>
                <a:srgbClr val="000000"/>
              </a:solidFill>
              <a:latin typeface="微软雅黑" panose="020B0503020204020204" pitchFamily="34" charset="-122"/>
              <a:ea typeface="微软雅黑" panose="020B0503020204020204" pitchFamily="34" charset="-122"/>
            </a:endParaRPr>
          </a:p>
          <a:p>
            <a:pPr algn="just">
              <a:lnSpc>
                <a:spcPct val="125000"/>
              </a:lnSpc>
              <a:buClr>
                <a:srgbClr val="00FF00"/>
              </a:buClr>
              <a:buSzPct val="90000"/>
            </a:pPr>
            <a:r>
              <a:rPr lang="zh-CN" altLang="en-US" sz="2000" dirty="0">
                <a:solidFill>
                  <a:srgbClr val="000000"/>
                </a:solidFill>
                <a:latin typeface="微软雅黑"/>
                <a:ea typeface="微软雅黑"/>
              </a:rPr>
              <a:t>②</a:t>
            </a:r>
            <a:r>
              <a:rPr lang="zh-CN" altLang="en-US" sz="2000" dirty="0">
                <a:solidFill>
                  <a:srgbClr val="000000"/>
                </a:solidFill>
                <a:latin typeface="微软雅黑" panose="020B0503020204020204" pitchFamily="34" charset="-122"/>
                <a:ea typeface="微软雅黑" panose="020B0503020204020204" pitchFamily="34" charset="-122"/>
              </a:rPr>
              <a:t>租赁总</a:t>
            </a:r>
            <a:r>
              <a:rPr lang="zh-CN" altLang="en-US" sz="2000" dirty="0">
                <a:solidFill>
                  <a:srgbClr val="FF0000"/>
                </a:solidFill>
                <a:latin typeface="微软雅黑" panose="020B0503020204020204" pitchFamily="34" charset="-122"/>
                <a:ea typeface="微软雅黑" panose="020B0503020204020204" pitchFamily="34" charset="-122"/>
              </a:rPr>
              <a:t>费用高于购置</a:t>
            </a:r>
            <a:r>
              <a:rPr lang="zh-CN" altLang="en-US" sz="2000" dirty="0">
                <a:solidFill>
                  <a:srgbClr val="000000"/>
                </a:solidFill>
                <a:latin typeface="微软雅黑" panose="020B0503020204020204" pitchFamily="34" charset="-122"/>
                <a:ea typeface="微软雅黑" panose="020B0503020204020204" pitchFamily="34" charset="-122"/>
              </a:rPr>
              <a:t>费用；</a:t>
            </a:r>
            <a:endParaRPr lang="en-US" altLang="zh-CN" sz="2000" dirty="0">
              <a:solidFill>
                <a:srgbClr val="000000"/>
              </a:solidFill>
              <a:latin typeface="微软雅黑" panose="020B0503020204020204" pitchFamily="34" charset="-122"/>
              <a:ea typeface="微软雅黑" panose="020B0503020204020204" pitchFamily="34" charset="-122"/>
            </a:endParaRPr>
          </a:p>
          <a:p>
            <a:pPr algn="just">
              <a:lnSpc>
                <a:spcPct val="125000"/>
              </a:lnSpc>
              <a:buClr>
                <a:srgbClr val="00FF00"/>
              </a:buClr>
              <a:buSzPct val="90000"/>
            </a:pPr>
            <a:r>
              <a:rPr lang="zh-CN" altLang="en-US" sz="2000" dirty="0">
                <a:solidFill>
                  <a:srgbClr val="000000"/>
                </a:solidFill>
                <a:latin typeface="微软雅黑"/>
                <a:ea typeface="微软雅黑"/>
              </a:rPr>
              <a:t>③</a:t>
            </a:r>
            <a:r>
              <a:rPr lang="zh-CN" altLang="en-US" sz="2000" dirty="0">
                <a:solidFill>
                  <a:srgbClr val="000000"/>
                </a:solidFill>
                <a:latin typeface="微软雅黑" panose="020B0503020204020204" pitchFamily="34" charset="-122"/>
                <a:ea typeface="微软雅黑" panose="020B0503020204020204" pitchFamily="34" charset="-122"/>
              </a:rPr>
              <a:t>长期支付租金，形成</a:t>
            </a:r>
            <a:r>
              <a:rPr lang="zh-CN" altLang="en-US" sz="2000" dirty="0">
                <a:solidFill>
                  <a:srgbClr val="FF0000"/>
                </a:solidFill>
                <a:latin typeface="微软雅黑" panose="020B0503020204020204" pitchFamily="34" charset="-122"/>
                <a:ea typeface="微软雅黑" panose="020B0503020204020204" pitchFamily="34" charset="-122"/>
              </a:rPr>
              <a:t>长期负债</a:t>
            </a:r>
            <a:r>
              <a:rPr lang="zh-CN" altLang="en-US" sz="2000" dirty="0">
                <a:solidFill>
                  <a:srgbClr val="000000"/>
                </a:solidFill>
                <a:latin typeface="微软雅黑" panose="020B0503020204020204" pitchFamily="34" charset="-122"/>
                <a:ea typeface="微软雅黑" panose="020B0503020204020204" pitchFamily="34" charset="-122"/>
              </a:rPr>
              <a:t>；</a:t>
            </a:r>
            <a:endParaRPr lang="en-US" altLang="zh-CN" sz="2000" dirty="0">
              <a:solidFill>
                <a:srgbClr val="000000"/>
              </a:solidFill>
              <a:latin typeface="微软雅黑" panose="020B0503020204020204" pitchFamily="34" charset="-122"/>
              <a:ea typeface="微软雅黑" panose="020B0503020204020204" pitchFamily="34" charset="-122"/>
            </a:endParaRPr>
          </a:p>
          <a:p>
            <a:pPr algn="just">
              <a:lnSpc>
                <a:spcPct val="125000"/>
              </a:lnSpc>
              <a:buClr>
                <a:srgbClr val="00FF00"/>
              </a:buClr>
              <a:buSzPct val="90000"/>
            </a:pPr>
            <a:r>
              <a:rPr lang="zh-CN" altLang="en-US" sz="2000" dirty="0">
                <a:solidFill>
                  <a:srgbClr val="000000"/>
                </a:solidFill>
                <a:latin typeface="微软雅黑"/>
                <a:ea typeface="微软雅黑"/>
              </a:rPr>
              <a:t>④</a:t>
            </a:r>
            <a:r>
              <a:rPr lang="zh-CN" altLang="en-US" sz="2000" dirty="0">
                <a:solidFill>
                  <a:srgbClr val="000000"/>
                </a:solidFill>
                <a:latin typeface="微软雅黑" panose="020B0503020204020204" pitchFamily="34" charset="-122"/>
                <a:ea typeface="微软雅黑" panose="020B0503020204020204" pitchFamily="34" charset="-122"/>
              </a:rPr>
              <a:t>租赁合同</a:t>
            </a:r>
            <a:r>
              <a:rPr lang="zh-CN" altLang="en-US" sz="2000" dirty="0">
                <a:solidFill>
                  <a:srgbClr val="FF0000"/>
                </a:solidFill>
                <a:latin typeface="微软雅黑" panose="020B0503020204020204" pitchFamily="34" charset="-122"/>
                <a:ea typeface="微软雅黑" panose="020B0503020204020204" pitchFamily="34" charset="-122"/>
              </a:rPr>
              <a:t>规定严格</a:t>
            </a:r>
            <a:r>
              <a:rPr lang="zh-CN" altLang="en-US" sz="2000" dirty="0">
                <a:solidFill>
                  <a:srgbClr val="000000"/>
                </a:solidFill>
                <a:latin typeface="微软雅黑" panose="020B0503020204020204" pitchFamily="34" charset="-122"/>
                <a:ea typeface="微软雅黑" panose="020B0503020204020204" pitchFamily="34" charset="-122"/>
              </a:rPr>
              <a:t>，毁约要赔偿损失等。</a:t>
            </a:r>
            <a:endParaRPr lang="en-US" altLang="zh-CN" sz="2000" dirty="0">
              <a:solidFill>
                <a:srgbClr val="000000"/>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02022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1000"/>
                                        <p:tgtEl>
                                          <p:spTgt spid="7">
                                            <p:txEl>
                                              <p:pRg st="2" end="2"/>
                                            </p:txEl>
                                          </p:spTgt>
                                        </p:tgtEl>
                                      </p:cBhvr>
                                    </p:animEffect>
                                    <p:anim calcmode="lin" valueType="num">
                                      <p:cBhvr>
                                        <p:cTn id="1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1000"/>
                                        <p:tgtEl>
                                          <p:spTgt spid="7">
                                            <p:txEl>
                                              <p:pRg st="3" end="3"/>
                                            </p:txEl>
                                          </p:spTgt>
                                        </p:tgtEl>
                                      </p:cBhvr>
                                    </p:animEffect>
                                    <p:anim calcmode="lin" valueType="num">
                                      <p:cBhvr>
                                        <p:cTn id="1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1000"/>
                                        <p:tgtEl>
                                          <p:spTgt spid="7">
                                            <p:txEl>
                                              <p:pRg st="4" end="4"/>
                                            </p:txEl>
                                          </p:spTgt>
                                        </p:tgtEl>
                                      </p:cBhvr>
                                    </p:animEffect>
                                    <p:anim calcmode="lin" valueType="num">
                                      <p:cBhvr>
                                        <p:cTn id="23"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1000"/>
                                        <p:tgtEl>
                                          <p:spTgt spid="7">
                                            <p:txEl>
                                              <p:pRg st="5" end="5"/>
                                            </p:txEl>
                                          </p:spTgt>
                                        </p:tgtEl>
                                      </p:cBhvr>
                                    </p:animEffect>
                                    <p:anim calcmode="lin" valueType="num">
                                      <p:cBhvr>
                                        <p:cTn id="28"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Effect transition="in" filter="fade">
                                      <p:cBhvr>
                                        <p:cTn id="34" dur="1000"/>
                                        <p:tgtEl>
                                          <p:spTgt spid="7">
                                            <p:txEl>
                                              <p:pRg st="6" end="6"/>
                                            </p:txEl>
                                          </p:spTgt>
                                        </p:tgtEl>
                                      </p:cBhvr>
                                    </p:animEffect>
                                    <p:anim calcmode="lin" valueType="num">
                                      <p:cBhvr>
                                        <p:cTn id="35"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animEffect transition="in" filter="fade">
                                      <p:cBhvr>
                                        <p:cTn id="39" dur="1000"/>
                                        <p:tgtEl>
                                          <p:spTgt spid="7">
                                            <p:txEl>
                                              <p:pRg st="7" end="7"/>
                                            </p:txEl>
                                          </p:spTgt>
                                        </p:tgtEl>
                                      </p:cBhvr>
                                    </p:animEffect>
                                    <p:anim calcmode="lin" valueType="num">
                                      <p:cBhvr>
                                        <p:cTn id="40"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7">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
                                            <p:txEl>
                                              <p:pRg st="8" end="8"/>
                                            </p:txEl>
                                          </p:spTgt>
                                        </p:tgtEl>
                                        <p:attrNameLst>
                                          <p:attrName>style.visibility</p:attrName>
                                        </p:attrNameLst>
                                      </p:cBhvr>
                                      <p:to>
                                        <p:strVal val="visible"/>
                                      </p:to>
                                    </p:set>
                                    <p:animEffect transition="in" filter="fade">
                                      <p:cBhvr>
                                        <p:cTn id="44" dur="1000"/>
                                        <p:tgtEl>
                                          <p:spTgt spid="7">
                                            <p:txEl>
                                              <p:pRg st="8" end="8"/>
                                            </p:txEl>
                                          </p:spTgt>
                                        </p:tgtEl>
                                      </p:cBhvr>
                                    </p:animEffect>
                                    <p:anim calcmode="lin" valueType="num">
                                      <p:cBhvr>
                                        <p:cTn id="45"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7">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7">
                                            <p:txEl>
                                              <p:pRg st="9" end="9"/>
                                            </p:txEl>
                                          </p:spTgt>
                                        </p:tgtEl>
                                        <p:attrNameLst>
                                          <p:attrName>style.visibility</p:attrName>
                                        </p:attrNameLst>
                                      </p:cBhvr>
                                      <p:to>
                                        <p:strVal val="visible"/>
                                      </p:to>
                                    </p:set>
                                    <p:animEffect transition="in" filter="fade">
                                      <p:cBhvr>
                                        <p:cTn id="49" dur="1000"/>
                                        <p:tgtEl>
                                          <p:spTgt spid="7">
                                            <p:txEl>
                                              <p:pRg st="9" end="9"/>
                                            </p:txEl>
                                          </p:spTgt>
                                        </p:tgtEl>
                                      </p:cBhvr>
                                    </p:animEffect>
                                    <p:anim calcmode="lin" valueType="num">
                                      <p:cBhvr>
                                        <p:cTn id="50"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9" end="9"/>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7">
                                            <p:txEl>
                                              <p:pRg st="10" end="10"/>
                                            </p:txEl>
                                          </p:spTgt>
                                        </p:tgtEl>
                                        <p:attrNameLst>
                                          <p:attrName>style.visibility</p:attrName>
                                        </p:attrNameLst>
                                      </p:cBhvr>
                                      <p:to>
                                        <p:strVal val="visible"/>
                                      </p:to>
                                    </p:set>
                                    <p:animEffect transition="in" filter="fade">
                                      <p:cBhvr>
                                        <p:cTn id="54" dur="1000"/>
                                        <p:tgtEl>
                                          <p:spTgt spid="7">
                                            <p:txEl>
                                              <p:pRg st="10" end="10"/>
                                            </p:txEl>
                                          </p:spTgt>
                                        </p:tgtEl>
                                      </p:cBhvr>
                                    </p:animEffect>
                                    <p:anim calcmode="lin" valueType="num">
                                      <p:cBhvr>
                                        <p:cTn id="55"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7">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设备租赁与购买决策</a:t>
            </a:r>
          </a:p>
        </p:txBody>
      </p:sp>
      <p:sp>
        <p:nvSpPr>
          <p:cNvPr id="7" name="Rectangle 3"/>
          <p:cNvSpPr txBox="1"/>
          <p:nvPr/>
        </p:nvSpPr>
        <p:spPr>
          <a:xfrm>
            <a:off x="638471" y="1368377"/>
            <a:ext cx="10915058" cy="4530725"/>
          </a:xfrm>
          <a:prstGeom prst="rect">
            <a:avLst/>
          </a:prstGeom>
          <a:noFill/>
          <a:ln w="9525">
            <a:noFill/>
          </a:ln>
        </p:spPr>
        <p:txBody>
          <a:bodyPr anchor="t" anchorCtr="0"/>
          <a:lstStyle/>
          <a:p>
            <a:pPr>
              <a:lnSpc>
                <a:spcPct val="150000"/>
              </a:lnSpc>
              <a:spcBef>
                <a:spcPts val="600"/>
              </a:spcBef>
              <a:buClr>
                <a:srgbClr val="00FF00"/>
              </a:buClr>
              <a:buSzPct val="90000"/>
            </a:pPr>
            <a:r>
              <a:rPr lang="zh-CN" altLang="en-US" sz="2400" dirty="0">
                <a:solidFill>
                  <a:srgbClr val="000000"/>
                </a:solidFill>
                <a:latin typeface="微软雅黑" panose="020B0503020204020204" pitchFamily="34" charset="-122"/>
                <a:ea typeface="微软雅黑" panose="020B0503020204020204" pitchFamily="34" charset="-122"/>
              </a:rPr>
              <a:t>       在进行设备投资或租赁前，要考虑</a:t>
            </a:r>
            <a:r>
              <a:rPr lang="zh-CN" altLang="en-US" sz="2400" b="1" dirty="0">
                <a:solidFill>
                  <a:srgbClr val="FF0000"/>
                </a:solidFill>
                <a:latin typeface="微软雅黑" panose="020B0503020204020204" pitchFamily="34" charset="-122"/>
                <a:ea typeface="微软雅黑" panose="020B0503020204020204" pitchFamily="34" charset="-122"/>
              </a:rPr>
              <a:t>支付方式</a:t>
            </a:r>
            <a:r>
              <a:rPr lang="zh-CN" altLang="en-US" sz="2400" dirty="0">
                <a:solidFill>
                  <a:srgbClr val="00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筹资方式</a:t>
            </a:r>
            <a:r>
              <a:rPr lang="zh-CN" altLang="en-US" sz="2400" dirty="0">
                <a:solidFill>
                  <a:srgbClr val="00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使用方式</a:t>
            </a:r>
            <a:r>
              <a:rPr lang="zh-CN" altLang="en-US" sz="2400" dirty="0">
                <a:solidFill>
                  <a:srgbClr val="000000"/>
                </a:solidFill>
                <a:latin typeface="微软雅黑" panose="020B0503020204020204" pitchFamily="34" charset="-122"/>
                <a:ea typeface="微软雅黑" panose="020B0503020204020204" pitchFamily="34" charset="-122"/>
              </a:rPr>
              <a:t>等问题：</a:t>
            </a:r>
            <a:endParaRPr lang="en-US" altLang="zh-CN" sz="2400" dirty="0">
              <a:solidFill>
                <a:srgbClr val="000000"/>
              </a:solidFill>
              <a:latin typeface="微软雅黑" panose="020B0503020204020204" pitchFamily="34" charset="-122"/>
              <a:ea typeface="微软雅黑" panose="020B0503020204020204" pitchFamily="34" charset="-122"/>
            </a:endParaRPr>
          </a:p>
          <a:p>
            <a:pPr>
              <a:lnSpc>
                <a:spcPct val="125000"/>
              </a:lnSpc>
              <a:spcBef>
                <a:spcPts val="1800"/>
              </a:spcBef>
              <a:buClr>
                <a:srgbClr val="00FF00"/>
              </a:buClr>
              <a:buSzPct val="90000"/>
            </a:pPr>
            <a:r>
              <a:rPr lang="zh-CN" altLang="en-US" sz="2400" b="1" dirty="0">
                <a:solidFill>
                  <a:srgbClr val="0000FF"/>
                </a:solidFill>
                <a:latin typeface="微软雅黑" panose="020B0503020204020204" pitchFamily="34" charset="-122"/>
                <a:ea typeface="微软雅黑" panose="020B0503020204020204" pitchFamily="34" charset="-122"/>
              </a:rPr>
              <a:t>支付方式：</a:t>
            </a:r>
            <a:r>
              <a:rPr lang="zh-CN" altLang="en-US" sz="2400" b="1"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rPr>
              <a:t>租赁设备需支付租金；借款需</a:t>
            </a:r>
            <a:r>
              <a:rPr lang="zh-CN" altLang="en-US" sz="2400" dirty="0">
                <a:solidFill>
                  <a:srgbClr val="FF0000"/>
                </a:solidFill>
                <a:latin typeface="微软雅黑" panose="020B0503020204020204" pitchFamily="34" charset="-122"/>
                <a:ea typeface="微软雅黑" panose="020B0503020204020204" pitchFamily="34" charset="-122"/>
              </a:rPr>
              <a:t>按期付息到期还本</a:t>
            </a:r>
            <a:r>
              <a:rPr lang="zh-CN" altLang="en-US" sz="2400" dirty="0">
                <a:solidFill>
                  <a:srgbClr val="000000"/>
                </a:solidFill>
                <a:latin typeface="微软雅黑" panose="020B0503020204020204" pitchFamily="34" charset="-122"/>
                <a:ea typeface="微软雅黑" panose="020B0503020204020204" pitchFamily="34" charset="-122"/>
              </a:rPr>
              <a:t>；分期购买需</a:t>
            </a:r>
            <a:r>
              <a:rPr lang="zh-CN" altLang="en-US" sz="2400" dirty="0">
                <a:solidFill>
                  <a:srgbClr val="FF0000"/>
                </a:solidFill>
                <a:latin typeface="微软雅黑" panose="020B0503020204020204" pitchFamily="34" charset="-122"/>
                <a:ea typeface="微软雅黑" panose="020B0503020204020204" pitchFamily="34" charset="-122"/>
              </a:rPr>
              <a:t>按期</a:t>
            </a:r>
            <a:endParaRPr lang="en-US" altLang="zh-CN" sz="2400" dirty="0">
              <a:solidFill>
                <a:srgbClr val="FF0000"/>
              </a:solidFill>
              <a:latin typeface="微软雅黑" panose="020B0503020204020204" pitchFamily="34" charset="-122"/>
              <a:ea typeface="微软雅黑" panose="020B0503020204020204" pitchFamily="34" charset="-122"/>
            </a:endParaRPr>
          </a:p>
          <a:p>
            <a:pPr>
              <a:lnSpc>
                <a:spcPct val="125000"/>
              </a:lnSpc>
              <a:spcBef>
                <a:spcPts val="600"/>
              </a:spcBef>
              <a:buClr>
                <a:srgbClr val="00FF00"/>
              </a:buClr>
              <a:buSzPct val="90000"/>
            </a:pPr>
            <a:r>
              <a:rPr lang="zh-CN" altLang="en-US" sz="2400" dirty="0">
                <a:solidFill>
                  <a:srgbClr val="FF0000"/>
                </a:solidFill>
                <a:latin typeface="微软雅黑" panose="020B0503020204020204" pitchFamily="34" charset="-122"/>
                <a:ea typeface="微软雅黑" panose="020B0503020204020204" pitchFamily="34" charset="-122"/>
              </a:rPr>
              <a:t>                  支付利息和部分本金，</a:t>
            </a:r>
            <a:r>
              <a:rPr lang="zh-CN" altLang="en-US" sz="2400" dirty="0">
                <a:solidFill>
                  <a:srgbClr val="000000"/>
                </a:solidFill>
                <a:latin typeface="微软雅黑" panose="020B0503020204020204" pitchFamily="34" charset="-122"/>
                <a:ea typeface="微软雅黑" panose="020B0503020204020204" pitchFamily="34" charset="-122"/>
              </a:rPr>
              <a:t>还需考虑</a:t>
            </a:r>
            <a:r>
              <a:rPr lang="zh-CN" altLang="en-US" sz="2400" dirty="0">
                <a:solidFill>
                  <a:srgbClr val="FF0000"/>
                </a:solidFill>
                <a:latin typeface="微软雅黑" panose="020B0503020204020204" pitchFamily="34" charset="-122"/>
                <a:ea typeface="微软雅黑" panose="020B0503020204020204" pitchFamily="34" charset="-122"/>
              </a:rPr>
              <a:t>分几次交钱</a:t>
            </a:r>
            <a:r>
              <a:rPr lang="zh-CN" altLang="en-US" sz="2400" dirty="0">
                <a:solidFill>
                  <a:srgbClr val="000000"/>
                </a:solidFill>
                <a:latin typeface="微软雅黑" panose="020B0503020204020204" pitchFamily="34" charset="-122"/>
                <a:ea typeface="微软雅黑" panose="020B0503020204020204" pitchFamily="34" charset="-122"/>
              </a:rPr>
              <a:t>，每期</a:t>
            </a:r>
            <a:r>
              <a:rPr lang="zh-CN" altLang="en-US" sz="2400" dirty="0">
                <a:solidFill>
                  <a:srgbClr val="FF0000"/>
                </a:solidFill>
                <a:latin typeface="微软雅黑" panose="020B0503020204020204" pitchFamily="34" charset="-122"/>
                <a:ea typeface="微软雅黑" panose="020B0503020204020204" pitchFamily="34" charset="-122"/>
              </a:rPr>
              <a:t>间隔时间</a:t>
            </a:r>
            <a:r>
              <a:rPr lang="zh-CN" altLang="en-US"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每次</a:t>
            </a:r>
            <a:endParaRPr lang="en-US" altLang="zh-CN" sz="2400" dirty="0">
              <a:solidFill>
                <a:srgbClr val="FF0000"/>
              </a:solidFill>
              <a:latin typeface="微软雅黑" panose="020B0503020204020204" pitchFamily="34" charset="-122"/>
              <a:ea typeface="微软雅黑" panose="020B0503020204020204" pitchFamily="34" charset="-122"/>
            </a:endParaRPr>
          </a:p>
          <a:p>
            <a:pPr>
              <a:lnSpc>
                <a:spcPct val="125000"/>
              </a:lnSpc>
              <a:spcBef>
                <a:spcPts val="600"/>
              </a:spcBef>
              <a:buClr>
                <a:srgbClr val="00FF00"/>
              </a:buClr>
              <a:buSzPct val="90000"/>
            </a:pPr>
            <a:r>
              <a:rPr lang="en-US" altLang="zh-CN" sz="2400" dirty="0">
                <a:solidFill>
                  <a:srgbClr val="FF0000"/>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交付多少</a:t>
            </a:r>
            <a:r>
              <a:rPr lang="zh-CN" altLang="en-US" sz="2400" dirty="0">
                <a:solidFill>
                  <a:srgbClr val="000000"/>
                </a:solidFill>
                <a:latin typeface="微软雅黑" panose="020B0503020204020204" pitchFamily="34" charset="-122"/>
                <a:ea typeface="微软雅黑" panose="020B0503020204020204" pitchFamily="34" charset="-122"/>
              </a:rPr>
              <a:t>等。需考虑哪种方式成本更低？ </a:t>
            </a:r>
          </a:p>
          <a:p>
            <a:pPr>
              <a:lnSpc>
                <a:spcPct val="125000"/>
              </a:lnSpc>
              <a:spcBef>
                <a:spcPts val="1800"/>
              </a:spcBef>
              <a:buClr>
                <a:srgbClr val="00FF00"/>
              </a:buClr>
              <a:buSzPct val="90000"/>
            </a:pPr>
            <a:r>
              <a:rPr lang="zh-CN" altLang="en-US" sz="2400" b="1" dirty="0">
                <a:solidFill>
                  <a:srgbClr val="0000FF"/>
                </a:solidFill>
                <a:latin typeface="微软雅黑" panose="020B0503020204020204" pitchFamily="34" charset="-122"/>
                <a:ea typeface="微软雅黑" panose="020B0503020204020204" pitchFamily="34" charset="-122"/>
              </a:rPr>
              <a:t>筹资方式：</a:t>
            </a:r>
            <a:r>
              <a:rPr lang="zh-CN" altLang="en-US" sz="2400" b="1"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rPr>
              <a:t>当需要融通资金取得设备时，是向银行</a:t>
            </a:r>
            <a:r>
              <a:rPr lang="zh-CN" altLang="en-US" sz="2400" dirty="0">
                <a:solidFill>
                  <a:srgbClr val="FF0000"/>
                </a:solidFill>
                <a:latin typeface="微软雅黑" panose="020B0503020204020204" pitchFamily="34" charset="-122"/>
                <a:ea typeface="微软雅黑" panose="020B0503020204020204" pitchFamily="34" charset="-122"/>
              </a:rPr>
              <a:t>借款</a:t>
            </a:r>
            <a:r>
              <a:rPr lang="zh-CN" altLang="en-US" sz="2400" dirty="0">
                <a:solidFill>
                  <a:srgbClr val="000000"/>
                </a:solidFill>
                <a:latin typeface="微软雅黑" panose="020B0503020204020204" pitchFamily="34" charset="-122"/>
                <a:ea typeface="微软雅黑" panose="020B0503020204020204" pitchFamily="34" charset="-122"/>
              </a:rPr>
              <a:t>，还是通过</a:t>
            </a:r>
            <a:r>
              <a:rPr lang="zh-CN" altLang="en-US" sz="2400" dirty="0">
                <a:solidFill>
                  <a:srgbClr val="FF0000"/>
                </a:solidFill>
                <a:latin typeface="微软雅黑" panose="020B0503020204020204" pitchFamily="34" charset="-122"/>
                <a:ea typeface="微软雅黑" panose="020B0503020204020204" pitchFamily="34" charset="-122"/>
              </a:rPr>
              <a:t>融资租赁</a:t>
            </a:r>
            <a:r>
              <a:rPr lang="zh-CN" altLang="en-US" sz="2400" dirty="0">
                <a:solidFill>
                  <a:srgbClr val="000000"/>
                </a:solidFill>
                <a:latin typeface="微软雅黑" panose="020B0503020204020204" pitchFamily="34" charset="-122"/>
                <a:ea typeface="微软雅黑" panose="020B0503020204020204" pitchFamily="34" charset="-122"/>
              </a:rPr>
              <a:t>取</a:t>
            </a:r>
            <a:endParaRPr lang="en-US" altLang="zh-CN" sz="2400" dirty="0">
              <a:solidFill>
                <a:srgbClr val="000000"/>
              </a:solidFill>
              <a:latin typeface="微软雅黑" panose="020B0503020204020204" pitchFamily="34" charset="-122"/>
              <a:ea typeface="微软雅黑" panose="020B0503020204020204" pitchFamily="34" charset="-122"/>
            </a:endParaRPr>
          </a:p>
          <a:p>
            <a:pPr>
              <a:lnSpc>
                <a:spcPct val="125000"/>
              </a:lnSpc>
              <a:spcBef>
                <a:spcPts val="600"/>
              </a:spcBef>
              <a:buClr>
                <a:srgbClr val="00FF00"/>
              </a:buClr>
              <a:buSzPct val="90000"/>
            </a:pPr>
            <a:r>
              <a:rPr lang="en-US" altLang="zh-CN" sz="2400"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rPr>
              <a:t>得资金，或是采取</a:t>
            </a:r>
            <a:r>
              <a:rPr lang="zh-CN" altLang="en-US" sz="2400" dirty="0">
                <a:solidFill>
                  <a:srgbClr val="FF0000"/>
                </a:solidFill>
                <a:latin typeface="微软雅黑" panose="020B0503020204020204" pitchFamily="34" charset="-122"/>
                <a:ea typeface="微软雅黑" panose="020B0503020204020204" pitchFamily="34" charset="-122"/>
              </a:rPr>
              <a:t>发行企业股票或债券</a:t>
            </a:r>
            <a:r>
              <a:rPr lang="zh-CN" altLang="en-US" sz="2400" dirty="0">
                <a:solidFill>
                  <a:srgbClr val="000000"/>
                </a:solidFill>
                <a:latin typeface="微软雅黑" panose="020B0503020204020204" pitchFamily="34" charset="-122"/>
                <a:ea typeface="微软雅黑" panose="020B0503020204020204" pitchFamily="34" charset="-122"/>
              </a:rPr>
              <a:t>来融资最简便省时经济呢？ </a:t>
            </a:r>
          </a:p>
          <a:p>
            <a:pPr>
              <a:lnSpc>
                <a:spcPct val="150000"/>
              </a:lnSpc>
              <a:spcBef>
                <a:spcPts val="1800"/>
              </a:spcBef>
              <a:buClr>
                <a:srgbClr val="00FF00"/>
              </a:buClr>
              <a:buSzPct val="90000"/>
            </a:pPr>
            <a:r>
              <a:rPr lang="zh-CN" altLang="en-US" sz="2400" b="1" dirty="0">
                <a:solidFill>
                  <a:srgbClr val="0000FF"/>
                </a:solidFill>
                <a:latin typeface="微软雅黑" panose="020B0503020204020204" pitchFamily="34" charset="-122"/>
                <a:ea typeface="微软雅黑" panose="020B0503020204020204" pitchFamily="34" charset="-122"/>
              </a:rPr>
              <a:t>使用方式：</a:t>
            </a:r>
            <a:r>
              <a:rPr lang="zh-CN" altLang="en-US" sz="2400" b="1"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rPr>
              <a:t>企业是否需要</a:t>
            </a:r>
            <a:r>
              <a:rPr lang="zh-CN" altLang="en-US" sz="2400" dirty="0">
                <a:solidFill>
                  <a:srgbClr val="FF0000"/>
                </a:solidFill>
                <a:latin typeface="微软雅黑" panose="020B0503020204020204" pitchFamily="34" charset="-122"/>
                <a:ea typeface="微软雅黑" panose="020B0503020204020204" pitchFamily="34" charset="-122"/>
              </a:rPr>
              <a:t>长期占有</a:t>
            </a:r>
            <a:r>
              <a:rPr lang="zh-CN" altLang="en-US" sz="2400" dirty="0">
                <a:solidFill>
                  <a:srgbClr val="000000"/>
                </a:solidFill>
                <a:latin typeface="微软雅黑" panose="020B0503020204020204" pitchFamily="34" charset="-122"/>
                <a:ea typeface="微软雅黑" panose="020B0503020204020204" pitchFamily="34" charset="-122"/>
              </a:rPr>
              <a:t>设备，还是只希望</a:t>
            </a:r>
            <a:r>
              <a:rPr lang="zh-CN" altLang="en-US" sz="2400" dirty="0">
                <a:solidFill>
                  <a:srgbClr val="FF0000"/>
                </a:solidFill>
                <a:latin typeface="微软雅黑" panose="020B0503020204020204" pitchFamily="34" charset="-122"/>
                <a:ea typeface="微软雅黑" panose="020B0503020204020204" pitchFamily="34" charset="-122"/>
              </a:rPr>
              <a:t>短期使用</a:t>
            </a:r>
            <a:r>
              <a:rPr lang="zh-CN" altLang="en-US" sz="2400" dirty="0">
                <a:solidFill>
                  <a:srgbClr val="000000"/>
                </a:solidFill>
                <a:latin typeface="微软雅黑" panose="020B0503020204020204" pitchFamily="34" charset="-122"/>
                <a:ea typeface="微软雅黑" panose="020B0503020204020204" pitchFamily="34" charset="-122"/>
              </a:rPr>
              <a:t>这种设备？ </a:t>
            </a:r>
            <a:endParaRPr lang="en-US" altLang="zh-CN" sz="2400" dirty="0">
              <a:solidFill>
                <a:srgbClr val="000000"/>
              </a:solidFill>
              <a:latin typeface="微软雅黑" panose="020B0503020204020204" pitchFamily="34" charset="-122"/>
              <a:ea typeface="微软雅黑" panose="020B0503020204020204" pitchFamily="34" charset="-122"/>
            </a:endParaRPr>
          </a:p>
          <a:p>
            <a:pPr algn="just">
              <a:buClr>
                <a:srgbClr val="00FF00"/>
              </a:buClr>
              <a:buSzPct val="90000"/>
            </a:pPr>
            <a:endParaRPr lang="en-US" altLang="zh-CN" sz="24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546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1000"/>
                                        <p:tgtEl>
                                          <p:spTgt spid="7">
                                            <p:txEl>
                                              <p:pRg st="3" end="3"/>
                                            </p:txEl>
                                          </p:spTgt>
                                        </p:tgtEl>
                                      </p:cBhvr>
                                    </p:animEffect>
                                    <p:anim calcmode="lin" valueType="num">
                                      <p:cBhvr>
                                        <p:cTn id="2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1000"/>
                                        <p:tgtEl>
                                          <p:spTgt spid="7">
                                            <p:txEl>
                                              <p:pRg st="4" end="4"/>
                                            </p:txEl>
                                          </p:spTgt>
                                        </p:tgtEl>
                                      </p:cBhvr>
                                    </p:animEffect>
                                    <p:anim calcmode="lin" valueType="num">
                                      <p:cBhvr>
                                        <p:cTn id="29"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animEffect transition="in" filter="fade">
                                      <p:cBhvr>
                                        <p:cTn id="33" dur="1000"/>
                                        <p:tgtEl>
                                          <p:spTgt spid="7">
                                            <p:txEl>
                                              <p:pRg st="5" end="5"/>
                                            </p:txEl>
                                          </p:spTgt>
                                        </p:tgtEl>
                                      </p:cBhvr>
                                    </p:animEffect>
                                    <p:anim calcmode="lin" valueType="num">
                                      <p:cBhvr>
                                        <p:cTn id="34"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7">
                                            <p:txEl>
                                              <p:pRg st="6" end="6"/>
                                            </p:txEl>
                                          </p:spTgt>
                                        </p:tgtEl>
                                        <p:attrNameLst>
                                          <p:attrName>style.visibility</p:attrName>
                                        </p:attrNameLst>
                                      </p:cBhvr>
                                      <p:to>
                                        <p:strVal val="visible"/>
                                      </p:to>
                                    </p:set>
                                    <p:animEffect transition="in" filter="fade">
                                      <p:cBhvr>
                                        <p:cTn id="40" dur="1000"/>
                                        <p:tgtEl>
                                          <p:spTgt spid="7">
                                            <p:txEl>
                                              <p:pRg st="6" end="6"/>
                                            </p:txEl>
                                          </p:spTgt>
                                        </p:tgtEl>
                                      </p:cBhvr>
                                    </p:animEffect>
                                    <p:anim calcmode="lin" valueType="num">
                                      <p:cBhvr>
                                        <p:cTn id="41"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设备租赁与购买决策</a:t>
            </a:r>
          </a:p>
        </p:txBody>
      </p:sp>
      <p:sp>
        <p:nvSpPr>
          <p:cNvPr id="7" name="Rectangle 3"/>
          <p:cNvSpPr txBox="1"/>
          <p:nvPr/>
        </p:nvSpPr>
        <p:spPr>
          <a:xfrm>
            <a:off x="638471" y="1166252"/>
            <a:ext cx="10915058" cy="4530725"/>
          </a:xfrm>
          <a:prstGeom prst="rect">
            <a:avLst/>
          </a:prstGeom>
          <a:noFill/>
          <a:ln w="9525">
            <a:noFill/>
          </a:ln>
        </p:spPr>
        <p:txBody>
          <a:bodyPr anchor="t" anchorCtr="0"/>
          <a:lstStyle/>
          <a:p>
            <a:pPr>
              <a:lnSpc>
                <a:spcPct val="150000"/>
              </a:lnSpc>
              <a:spcBef>
                <a:spcPts val="600"/>
              </a:spcBef>
              <a:buClr>
                <a:srgbClr val="00FF00"/>
              </a:buClr>
              <a:buSzPct val="90000"/>
            </a:pPr>
            <a:r>
              <a:rPr lang="zh-CN" altLang="en-US" sz="2400" dirty="0">
                <a:solidFill>
                  <a:srgbClr val="000000"/>
                </a:solidFill>
                <a:latin typeface="微软雅黑" panose="020B0503020204020204" pitchFamily="34" charset="-122"/>
                <a:ea typeface="微软雅黑" panose="020B0503020204020204" pitchFamily="34" charset="-122"/>
              </a:rPr>
              <a:t>       具体来讲，企业在进行设备投资或租赁前，要重点考虑以下因素</a:t>
            </a:r>
            <a:r>
              <a:rPr lang="en-US" altLang="zh-CN" sz="2400" dirty="0">
                <a:solidFill>
                  <a:srgbClr val="000000"/>
                </a:solidFill>
                <a:latin typeface="微软雅黑" panose="020B0503020204020204" pitchFamily="34" charset="-122"/>
                <a:ea typeface="微软雅黑" panose="020B0503020204020204" pitchFamily="34" charset="-122"/>
              </a:rPr>
              <a:t>:</a:t>
            </a:r>
          </a:p>
          <a:p>
            <a:pPr marL="742950" lvl="1" indent="-285750">
              <a:lnSpc>
                <a:spcPct val="135000"/>
              </a:lnSpc>
              <a:spcBef>
                <a:spcPts val="1200"/>
              </a:spcBef>
              <a:buClr>
                <a:srgbClr val="FF0000"/>
              </a:buClr>
              <a:buSzPct val="75000"/>
              <a:buFont typeface="Wingdings" panose="05000000000000000000" pitchFamily="2" charset="2"/>
              <a:buChar char="n"/>
            </a:pPr>
            <a:r>
              <a:rPr lang="zh-CN" altLang="en-US" sz="2400" dirty="0">
                <a:solidFill>
                  <a:srgbClr val="0070C0"/>
                </a:solidFill>
                <a:latin typeface="微软雅黑" panose="020B0503020204020204" pitchFamily="34" charset="-122"/>
                <a:ea typeface="微软雅黑" panose="020B0503020204020204" pitchFamily="34" charset="-122"/>
              </a:rPr>
              <a:t>项目或设备经济寿命</a:t>
            </a:r>
          </a:p>
          <a:p>
            <a:pPr marL="742950" lvl="1" indent="-285750">
              <a:lnSpc>
                <a:spcPct val="135000"/>
              </a:lnSpc>
              <a:spcBef>
                <a:spcPts val="600"/>
              </a:spcBef>
              <a:buClr>
                <a:srgbClr val="FF0000"/>
              </a:buClr>
              <a:buSzPct val="75000"/>
              <a:buFont typeface="Wingdings" panose="05000000000000000000" pitchFamily="2" charset="2"/>
              <a:buChar char="n"/>
            </a:pPr>
            <a:r>
              <a:rPr lang="zh-CN" altLang="en-US" sz="2400" dirty="0">
                <a:solidFill>
                  <a:srgbClr val="0070C0"/>
                </a:solidFill>
                <a:latin typeface="微软雅黑" panose="020B0503020204020204" pitchFamily="34" charset="-122"/>
                <a:ea typeface="微软雅黑" panose="020B0503020204020204" pitchFamily="34" charset="-122"/>
              </a:rPr>
              <a:t>每期的设备支出费用</a:t>
            </a:r>
          </a:p>
          <a:p>
            <a:pPr marL="742950" lvl="1" indent="-285750">
              <a:lnSpc>
                <a:spcPct val="135000"/>
              </a:lnSpc>
              <a:spcBef>
                <a:spcPts val="600"/>
              </a:spcBef>
              <a:buClr>
                <a:srgbClr val="FF0000"/>
              </a:buClr>
              <a:buSzPct val="75000"/>
              <a:buFont typeface="Wingdings" panose="05000000000000000000" pitchFamily="2" charset="2"/>
              <a:buChar char="n"/>
            </a:pPr>
            <a:r>
              <a:rPr lang="zh-CN" altLang="en-US" sz="2400" dirty="0">
                <a:solidFill>
                  <a:srgbClr val="0070C0"/>
                </a:solidFill>
                <a:latin typeface="微软雅黑" panose="020B0503020204020204" pitchFamily="34" charset="-122"/>
                <a:ea typeface="微软雅黑" panose="020B0503020204020204" pitchFamily="34" charset="-122"/>
              </a:rPr>
              <a:t>预付资金或定金</a:t>
            </a:r>
          </a:p>
          <a:p>
            <a:pPr marL="742950" lvl="1" indent="-285750">
              <a:lnSpc>
                <a:spcPct val="135000"/>
              </a:lnSpc>
              <a:spcBef>
                <a:spcPts val="600"/>
              </a:spcBef>
              <a:buClr>
                <a:srgbClr val="FF0000"/>
              </a:buClr>
              <a:buSzPct val="75000"/>
              <a:buFont typeface="Wingdings" panose="05000000000000000000" pitchFamily="2" charset="2"/>
              <a:buChar char="n"/>
            </a:pPr>
            <a:r>
              <a:rPr lang="zh-CN" altLang="en-US" sz="2400" dirty="0">
                <a:solidFill>
                  <a:srgbClr val="0070C0"/>
                </a:solidFill>
                <a:latin typeface="微软雅黑" panose="020B0503020204020204" pitchFamily="34" charset="-122"/>
                <a:ea typeface="微软雅黑" panose="020B0503020204020204" pitchFamily="34" charset="-122"/>
              </a:rPr>
              <a:t>付款期内的利率</a:t>
            </a:r>
          </a:p>
          <a:p>
            <a:pPr marL="742950" lvl="1" indent="-285750">
              <a:lnSpc>
                <a:spcPct val="135000"/>
              </a:lnSpc>
              <a:spcBef>
                <a:spcPts val="600"/>
              </a:spcBef>
              <a:buClr>
                <a:srgbClr val="FF0000"/>
              </a:buClr>
              <a:buSzPct val="75000"/>
              <a:buFont typeface="Wingdings" panose="05000000000000000000" pitchFamily="2" charset="2"/>
              <a:buChar char="n"/>
            </a:pPr>
            <a:r>
              <a:rPr lang="zh-CN" altLang="en-US" sz="2400" dirty="0">
                <a:solidFill>
                  <a:srgbClr val="0070C0"/>
                </a:solidFill>
                <a:latin typeface="微软雅黑" panose="020B0503020204020204" pitchFamily="34" charset="-122"/>
                <a:ea typeface="微软雅黑" panose="020B0503020204020204" pitchFamily="34" charset="-122"/>
              </a:rPr>
              <a:t>短期借款的能力</a:t>
            </a:r>
          </a:p>
          <a:p>
            <a:pPr marL="742950" lvl="1" indent="-285750">
              <a:lnSpc>
                <a:spcPct val="135000"/>
              </a:lnSpc>
              <a:spcBef>
                <a:spcPts val="600"/>
              </a:spcBef>
              <a:buClr>
                <a:srgbClr val="FF0000"/>
              </a:buClr>
              <a:buSzPct val="75000"/>
              <a:buFont typeface="Wingdings" panose="05000000000000000000" pitchFamily="2" charset="2"/>
              <a:buChar char="n"/>
            </a:pPr>
            <a:r>
              <a:rPr lang="zh-CN" altLang="en-US" sz="2400" b="1" dirty="0">
                <a:solidFill>
                  <a:srgbClr val="7030A0"/>
                </a:solidFill>
                <a:latin typeface="微软雅黑" panose="020B0503020204020204" pitchFamily="34" charset="-122"/>
                <a:ea typeface="微软雅黑" panose="020B0503020204020204" pitchFamily="34" charset="-122"/>
              </a:rPr>
              <a:t>租赁的节税优惠</a:t>
            </a:r>
          </a:p>
          <a:p>
            <a:pPr marL="742950" lvl="1" indent="-285750">
              <a:lnSpc>
                <a:spcPct val="135000"/>
              </a:lnSpc>
              <a:spcBef>
                <a:spcPts val="600"/>
              </a:spcBef>
              <a:buClr>
                <a:srgbClr val="FF0000"/>
              </a:buClr>
              <a:buSzPct val="75000"/>
              <a:buFont typeface="Wingdings" panose="05000000000000000000" pitchFamily="2" charset="2"/>
              <a:buChar char="n"/>
            </a:pPr>
            <a:r>
              <a:rPr lang="zh-CN" altLang="en-US" sz="2400" dirty="0">
                <a:solidFill>
                  <a:srgbClr val="0070C0"/>
                </a:solidFill>
                <a:latin typeface="微软雅黑" panose="020B0503020204020204" pitchFamily="34" charset="-122"/>
                <a:ea typeface="微软雅黑" panose="020B0503020204020204" pitchFamily="34" charset="-122"/>
              </a:rPr>
              <a:t>企业经营费用减少与折旧费和利息减少的关系</a:t>
            </a:r>
          </a:p>
          <a:p>
            <a:pPr>
              <a:lnSpc>
                <a:spcPct val="125000"/>
              </a:lnSpc>
              <a:buClr>
                <a:srgbClr val="00FF00"/>
              </a:buClr>
              <a:buSzPct val="90000"/>
            </a:pPr>
            <a:endParaRPr lang="en-US" altLang="zh-CN" sz="24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022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1000"/>
                                        <p:tgtEl>
                                          <p:spTgt spid="7">
                                            <p:txEl>
                                              <p:pRg st="2" end="2"/>
                                            </p:txEl>
                                          </p:spTgt>
                                        </p:tgtEl>
                                      </p:cBhvr>
                                    </p:animEffect>
                                    <p:anim calcmode="lin" valueType="num">
                                      <p:cBhvr>
                                        <p:cTn id="1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1000"/>
                                        <p:tgtEl>
                                          <p:spTgt spid="7">
                                            <p:txEl>
                                              <p:pRg st="3" end="3"/>
                                            </p:txEl>
                                          </p:spTgt>
                                        </p:tgtEl>
                                      </p:cBhvr>
                                    </p:animEffect>
                                    <p:anim calcmode="lin" valueType="num">
                                      <p:cBhvr>
                                        <p:cTn id="1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1000"/>
                                        <p:tgtEl>
                                          <p:spTgt spid="7">
                                            <p:txEl>
                                              <p:pRg st="4" end="4"/>
                                            </p:txEl>
                                          </p:spTgt>
                                        </p:tgtEl>
                                      </p:cBhvr>
                                    </p:animEffect>
                                    <p:anim calcmode="lin" valueType="num">
                                      <p:cBhvr>
                                        <p:cTn id="23"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1000"/>
                                        <p:tgtEl>
                                          <p:spTgt spid="7">
                                            <p:txEl>
                                              <p:pRg st="5" end="5"/>
                                            </p:txEl>
                                          </p:spTgt>
                                        </p:tgtEl>
                                      </p:cBhvr>
                                    </p:animEffect>
                                    <p:anim calcmode="lin" valueType="num">
                                      <p:cBhvr>
                                        <p:cTn id="28"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1000"/>
                                        <p:tgtEl>
                                          <p:spTgt spid="7">
                                            <p:txEl>
                                              <p:pRg st="6" end="6"/>
                                            </p:txEl>
                                          </p:spTgt>
                                        </p:tgtEl>
                                      </p:cBhvr>
                                    </p:animEffect>
                                    <p:anim calcmode="lin" valueType="num">
                                      <p:cBhvr>
                                        <p:cTn id="33"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Effect transition="in" filter="fade">
                                      <p:cBhvr>
                                        <p:cTn id="37" dur="1000"/>
                                        <p:tgtEl>
                                          <p:spTgt spid="7">
                                            <p:txEl>
                                              <p:pRg st="7" end="7"/>
                                            </p:txEl>
                                          </p:spTgt>
                                        </p:tgtEl>
                                      </p:cBhvr>
                                    </p:animEffect>
                                    <p:anim calcmode="lin" valueType="num">
                                      <p:cBhvr>
                                        <p:cTn id="38"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设备租赁与购买决策</a:t>
            </a:r>
          </a:p>
        </p:txBody>
      </p:sp>
      <p:sp>
        <p:nvSpPr>
          <p:cNvPr id="7" name="Rectangle 3"/>
          <p:cNvSpPr txBox="1"/>
          <p:nvPr/>
        </p:nvSpPr>
        <p:spPr>
          <a:xfrm>
            <a:off x="789463" y="1368377"/>
            <a:ext cx="10570795" cy="4530725"/>
          </a:xfrm>
          <a:prstGeom prst="rect">
            <a:avLst/>
          </a:prstGeom>
          <a:noFill/>
          <a:ln w="9525">
            <a:noFill/>
          </a:ln>
        </p:spPr>
        <p:txBody>
          <a:bodyPr anchor="t" anchorCtr="0"/>
          <a:lstStyle/>
          <a:p>
            <a:pPr>
              <a:lnSpc>
                <a:spcPct val="125000"/>
              </a:lnSpc>
              <a:spcBef>
                <a:spcPts val="1200"/>
              </a:spcBef>
              <a:buClr>
                <a:srgbClr val="95A3D1"/>
              </a:buClr>
              <a:buSzPct val="75000"/>
            </a:pPr>
            <a:r>
              <a:rPr lang="zh-CN" altLang="en-US" sz="2400" b="1" dirty="0">
                <a:solidFill>
                  <a:srgbClr val="FF0000"/>
                </a:solidFill>
                <a:latin typeface="微软雅黑" panose="020B0503020204020204" pitchFamily="34" charset="-122"/>
                <a:ea typeface="微软雅黑" panose="020B0503020204020204" pitchFamily="34" charset="-122"/>
              </a:rPr>
              <a:t>不考虑税收影响：</a:t>
            </a:r>
            <a:endParaRPr lang="en-US" altLang="zh-CN" sz="2400" b="1" dirty="0">
              <a:solidFill>
                <a:srgbClr val="FF0000"/>
              </a:solidFill>
              <a:latin typeface="微软雅黑" panose="020B0503020204020204" pitchFamily="34" charset="-122"/>
              <a:ea typeface="微软雅黑" panose="020B0503020204020204" pitchFamily="34" charset="-122"/>
            </a:endParaRPr>
          </a:p>
          <a:p>
            <a:pPr>
              <a:lnSpc>
                <a:spcPct val="125000"/>
              </a:lnSpc>
              <a:spcBef>
                <a:spcPts val="600"/>
              </a:spcBef>
              <a:buClr>
                <a:srgbClr val="95A3D1"/>
              </a:buClr>
              <a:buSzPct val="75000"/>
            </a:pPr>
            <a:r>
              <a:rPr lang="en-US" altLang="zh-CN" sz="2400" dirty="0">
                <a:solidFill>
                  <a:srgbClr val="C00000"/>
                </a:solidFill>
                <a:latin typeface="微软雅黑" panose="020B0503020204020204" pitchFamily="34" charset="-122"/>
                <a:ea typeface="微软雅黑" panose="020B0503020204020204" pitchFamily="34" charset="-122"/>
              </a:rPr>
              <a:t>       </a:t>
            </a:r>
            <a:r>
              <a:rPr lang="zh-CN" altLang="en-US" sz="2200" dirty="0">
                <a:solidFill>
                  <a:srgbClr val="000000"/>
                </a:solidFill>
                <a:latin typeface="微软雅黑" panose="020B0503020204020204" pitchFamily="34" charset="-122"/>
                <a:ea typeface="微软雅黑" panose="020B0503020204020204" pitchFamily="34" charset="-122"/>
              </a:rPr>
              <a:t>不考虑税收情况下，选择购买还是租赁设备，可用经济性评价方法进行比较。</a:t>
            </a:r>
            <a:endParaRPr lang="en-US" altLang="zh-CN" sz="2200" dirty="0">
              <a:solidFill>
                <a:srgbClr val="000000"/>
              </a:solidFill>
              <a:latin typeface="微软雅黑" panose="020B0503020204020204" pitchFamily="34" charset="-122"/>
              <a:ea typeface="微软雅黑" panose="020B0503020204020204" pitchFamily="34" charset="-122"/>
            </a:endParaRPr>
          </a:p>
          <a:p>
            <a:pPr>
              <a:lnSpc>
                <a:spcPct val="125000"/>
              </a:lnSpc>
              <a:spcBef>
                <a:spcPts val="2400"/>
              </a:spcBef>
              <a:buClr>
                <a:srgbClr val="95A3D1"/>
              </a:buClr>
              <a:buSzPct val="75000"/>
            </a:pPr>
            <a:r>
              <a:rPr lang="zh-CN" altLang="en-US" sz="2400" b="1" dirty="0">
                <a:solidFill>
                  <a:srgbClr val="FF0000"/>
                </a:solidFill>
                <a:latin typeface="微软雅黑" panose="020B0503020204020204" pitchFamily="34" charset="-122"/>
                <a:ea typeface="微软雅黑" panose="020B0503020204020204" pitchFamily="34" charset="-122"/>
              </a:rPr>
              <a:t>考虑税收影响：</a:t>
            </a:r>
            <a:endParaRPr lang="en-US" altLang="zh-CN" sz="2400" b="1" dirty="0">
              <a:solidFill>
                <a:srgbClr val="FF0000"/>
              </a:solidFill>
              <a:latin typeface="微软雅黑" panose="020B0503020204020204" pitchFamily="34" charset="-122"/>
              <a:ea typeface="微软雅黑" panose="020B0503020204020204" pitchFamily="34" charset="-122"/>
            </a:endParaRPr>
          </a:p>
          <a:p>
            <a:pPr>
              <a:lnSpc>
                <a:spcPct val="125000"/>
              </a:lnSpc>
              <a:spcBef>
                <a:spcPts val="600"/>
              </a:spcBef>
              <a:buClr>
                <a:srgbClr val="95A3D1"/>
              </a:buClr>
              <a:buSzPct val="75000"/>
            </a:pPr>
            <a:r>
              <a:rPr lang="en-US" altLang="zh-CN" sz="2400" dirty="0">
                <a:solidFill>
                  <a:srgbClr val="C00000"/>
                </a:solidFill>
                <a:latin typeface="微软雅黑" panose="020B0503020204020204" pitchFamily="34" charset="-122"/>
                <a:ea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rPr>
              <a:t>企业要将利润上交所得税，应选择</a:t>
            </a:r>
            <a:r>
              <a:rPr lang="zh-CN" altLang="en-US" sz="2400" b="1" u="sng" dirty="0">
                <a:solidFill>
                  <a:srgbClr val="0070C0"/>
                </a:solidFill>
                <a:latin typeface="微软雅黑" panose="020B0503020204020204" pitchFamily="34" charset="-122"/>
                <a:ea typeface="微软雅黑" panose="020B0503020204020204" pitchFamily="34" charset="-122"/>
              </a:rPr>
              <a:t>税后收益更大或税后成本更小</a:t>
            </a:r>
            <a:r>
              <a:rPr lang="zh-CN" altLang="en-US" sz="2400" dirty="0">
                <a:solidFill>
                  <a:srgbClr val="000000"/>
                </a:solidFill>
                <a:latin typeface="微软雅黑" panose="020B0503020204020204" pitchFamily="34" charset="-122"/>
                <a:ea typeface="微软雅黑" panose="020B0503020204020204" pitchFamily="34" charset="-122"/>
              </a:rPr>
              <a:t>的方案。</a:t>
            </a:r>
            <a:endParaRPr lang="en-US" altLang="zh-CN" sz="2400" dirty="0">
              <a:solidFill>
                <a:srgbClr val="000000"/>
              </a:solidFill>
              <a:latin typeface="微软雅黑" panose="020B0503020204020204" pitchFamily="34" charset="-122"/>
              <a:ea typeface="微软雅黑" panose="020B0503020204020204" pitchFamily="34" charset="-122"/>
            </a:endParaRPr>
          </a:p>
          <a:p>
            <a:pPr>
              <a:lnSpc>
                <a:spcPct val="125000"/>
              </a:lnSpc>
              <a:spcBef>
                <a:spcPts val="1200"/>
              </a:spcBef>
              <a:buClr>
                <a:srgbClr val="95A3D1"/>
              </a:buClr>
              <a:buSzPct val="75000"/>
            </a:pPr>
            <a:r>
              <a:rPr lang="en-US" altLang="zh-CN" sz="2400"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rPr>
              <a:t>租赁设备的租金、购买设备每年计提的折旧费、借款购买设备每年支付的利息都可以计入成本，在其他费用不变的情况下，</a:t>
            </a:r>
            <a:r>
              <a:rPr lang="zh-CN" altLang="en-US" sz="2400" b="1" u="sng" dirty="0">
                <a:solidFill>
                  <a:srgbClr val="0070C0"/>
                </a:solidFill>
                <a:latin typeface="微软雅黑" panose="020B0503020204020204" pitchFamily="34" charset="-122"/>
                <a:ea typeface="微软雅黑" panose="020B0503020204020204" pitchFamily="34" charset="-122"/>
              </a:rPr>
              <a:t>计入成本越多，利润总额越少，企业交纳的所得税也越少</a:t>
            </a:r>
            <a:r>
              <a:rPr lang="zh-CN" altLang="en-US" sz="2400" dirty="0">
                <a:solidFill>
                  <a:srgbClr val="000000"/>
                </a:solidFill>
                <a:latin typeface="微软雅黑" panose="020B0503020204020204" pitchFamily="34" charset="-122"/>
                <a:ea typeface="微软雅黑" panose="020B0503020204020204" pitchFamily="34" charset="-122"/>
              </a:rPr>
              <a:t>。 </a:t>
            </a:r>
            <a:endParaRPr lang="en-US" altLang="zh-CN" sz="2400" dirty="0">
              <a:solidFill>
                <a:srgbClr val="000000"/>
              </a:solidFill>
              <a:latin typeface="微软雅黑" panose="020B0503020204020204" pitchFamily="34" charset="-122"/>
              <a:ea typeface="微软雅黑" panose="020B0503020204020204" pitchFamily="34" charset="-122"/>
            </a:endParaRPr>
          </a:p>
          <a:p>
            <a:pPr>
              <a:lnSpc>
                <a:spcPct val="150000"/>
              </a:lnSpc>
              <a:spcBef>
                <a:spcPts val="600"/>
              </a:spcBef>
              <a:buClr>
                <a:srgbClr val="00FF00"/>
              </a:buClr>
              <a:buSzPct val="90000"/>
            </a:pPr>
            <a:endParaRPr lang="en-US" altLang="zh-CN" sz="24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31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entr" presetSubtype="0" fill="hold" grpId="0" nodeType="clickEffect">
                                  <p:stCondLst>
                                    <p:cond delay="0"/>
                                  </p:stCondLst>
                                  <p:childTnLst>
                                    <p:set>
                                      <p:cBhvr>
                                        <p:cTn id="6" dur="indefinite"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anim calcmode="lin" valueType="num">
                                      <p:cBhvr>
                                        <p:cTn id="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indefinite" fill="hold">
                                          <p:stCondLst>
                                            <p:cond delay="0"/>
                                          </p:stCondLst>
                                        </p:cTn>
                                        <p:tgtEl>
                                          <p:spTgt spid="7">
                                            <p:txEl>
                                              <p:pRg st="1" end="1"/>
                                            </p:txEl>
                                          </p:spTgt>
                                        </p:tgtEl>
                                        <p:attrNameLst>
                                          <p:attrName>style.visibility</p:attrName>
                                        </p:attrNameLst>
                                      </p:cBhvr>
                                      <p:to>
                                        <p:strVal val="visible"/>
                                      </p:to>
                                    </p:set>
                                    <p:animEffect transition="in" filter="fade">
                                      <p:cBhvr>
                                        <p:cTn id="14" dur="500"/>
                                        <p:tgtEl>
                                          <p:spTgt spid="7">
                                            <p:txEl>
                                              <p:pRg st="1" end="1"/>
                                            </p:txEl>
                                          </p:spTgt>
                                        </p:tgtEl>
                                      </p:cBhvr>
                                    </p:animEffect>
                                    <p:anim calcmode="lin" valueType="num">
                                      <p:cBhvr>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7">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presetSubtype="0" fill="hold" grpId="0" nodeType="clickEffect">
                                  <p:stCondLst>
                                    <p:cond delay="0"/>
                                  </p:stCondLst>
                                  <p:childTnLst>
                                    <p:set>
                                      <p:cBhvr>
                                        <p:cTn id="20" dur="indefinite"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anim calcmode="lin" valueType="num">
                                      <p:cBhvr>
                                        <p:cTn id="22"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7">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4" presetClass="entr" presetSubtype="0" fill="hold" grpId="0" nodeType="clickEffect">
                                  <p:stCondLst>
                                    <p:cond delay="0"/>
                                  </p:stCondLst>
                                  <p:childTnLst>
                                    <p:set>
                                      <p:cBhvr>
                                        <p:cTn id="27" dur="indefinite" fill="hold">
                                          <p:stCondLst>
                                            <p:cond delay="0"/>
                                          </p:stCondLst>
                                        </p:cTn>
                                        <p:tgtEl>
                                          <p:spTgt spid="7">
                                            <p:txEl>
                                              <p:pRg st="3" end="3"/>
                                            </p:txEl>
                                          </p:spTgt>
                                        </p:tgtEl>
                                        <p:attrNameLst>
                                          <p:attrName>style.visibility</p:attrName>
                                        </p:attrNameLst>
                                      </p:cBhvr>
                                      <p:to>
                                        <p:strVal val="visible"/>
                                      </p:to>
                                    </p:set>
                                    <p:animEffect transition="in" filter="fade">
                                      <p:cBhvr>
                                        <p:cTn id="28" dur="500"/>
                                        <p:tgtEl>
                                          <p:spTgt spid="7">
                                            <p:txEl>
                                              <p:pRg st="3" end="3"/>
                                            </p:txEl>
                                          </p:spTgt>
                                        </p:tgtEl>
                                      </p:cBhvr>
                                    </p:animEffect>
                                    <p:anim calcmode="lin" valueType="num">
                                      <p:cBhvr>
                                        <p:cTn id="2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7">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entr" presetSubtype="0" fill="hold" grpId="0" nodeType="clickEffect">
                                  <p:stCondLst>
                                    <p:cond delay="0"/>
                                  </p:stCondLst>
                                  <p:childTnLst>
                                    <p:set>
                                      <p:cBhvr>
                                        <p:cTn id="34" dur="indefinite" fill="hold">
                                          <p:stCondLst>
                                            <p:cond delay="0"/>
                                          </p:stCondLst>
                                        </p:cTn>
                                        <p:tgtEl>
                                          <p:spTgt spid="7">
                                            <p:txEl>
                                              <p:pRg st="4" end="4"/>
                                            </p:txEl>
                                          </p:spTgt>
                                        </p:tgtEl>
                                        <p:attrNameLst>
                                          <p:attrName>style.visibility</p:attrName>
                                        </p:attrNameLst>
                                      </p:cBhvr>
                                      <p:to>
                                        <p:strVal val="visible"/>
                                      </p:to>
                                    </p:set>
                                    <p:animEffect transition="in" filter="fade">
                                      <p:cBhvr>
                                        <p:cTn id="35" dur="500"/>
                                        <p:tgtEl>
                                          <p:spTgt spid="7">
                                            <p:txEl>
                                              <p:pRg st="4" end="4"/>
                                            </p:txEl>
                                          </p:spTgt>
                                        </p:tgtEl>
                                      </p:cBhvr>
                                    </p:animEffect>
                                    <p:anim calcmode="lin" valueType="num">
                                      <p:cBhvr>
                                        <p:cTn id="36"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7">
                                            <p:txEl>
                                              <p:pRg st="4" end="4"/>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设备租赁与购买决策</a:t>
            </a:r>
          </a:p>
        </p:txBody>
      </p:sp>
      <p:sp>
        <p:nvSpPr>
          <p:cNvPr id="8" name="Rectangle 3"/>
          <p:cNvSpPr txBox="1">
            <a:spLocks noChangeArrowheads="1"/>
          </p:cNvSpPr>
          <p:nvPr/>
        </p:nvSpPr>
        <p:spPr bwMode="auto">
          <a:xfrm>
            <a:off x="571500" y="1306913"/>
            <a:ext cx="11114222" cy="4530725"/>
          </a:xfrm>
          <a:prstGeom prst="rect">
            <a:avLst/>
          </a:prstGeom>
          <a:noFill/>
          <a:ln w="9525">
            <a:noFill/>
            <a:miter lim="800000"/>
          </a:ln>
          <a:effectLst/>
        </p:spPr>
        <p:txBody>
          <a:bodyPr/>
          <a:lstStyle/>
          <a:p>
            <a:pPr marR="0" algn="just" defTabSz="914400">
              <a:lnSpc>
                <a:spcPct val="125000"/>
              </a:lnSpc>
              <a:spcBef>
                <a:spcPts val="600"/>
              </a:spcBef>
              <a:buClrTx/>
              <a:buSzTx/>
              <a:defRPr/>
            </a:pPr>
            <a:r>
              <a:rPr kumimoji="1" lang="zh-CN" altLang="en-US" sz="2200" b="1" kern="1200" cap="none" spc="0" normalizeH="0" baseline="0" noProof="0" dirty="0">
                <a:solidFill>
                  <a:srgbClr val="FF0000"/>
                </a:solidFill>
                <a:latin typeface="微软雅黑" panose="020B0503020204020204" pitchFamily="34" charset="-122"/>
                <a:ea typeface="微软雅黑" panose="020B0503020204020204" pitchFamily="34" charset="-122"/>
              </a:rPr>
              <a:t>例：</a:t>
            </a:r>
            <a:r>
              <a:rPr kumimoji="1" lang="zh-CN" altLang="en-US" sz="2200" kern="1200" cap="none" spc="0" normalizeH="0" baseline="0" noProof="0" dirty="0">
                <a:solidFill>
                  <a:srgbClr val="000000"/>
                </a:solidFill>
                <a:latin typeface="微软雅黑" panose="020B0503020204020204" pitchFamily="34" charset="-122"/>
                <a:ea typeface="微软雅黑" panose="020B0503020204020204" pitchFamily="34" charset="-122"/>
              </a:rPr>
              <a:t>某企业需要一台价值为</a:t>
            </a:r>
            <a:r>
              <a:rPr kumimoji="1" lang="en-US" altLang="zh-CN" sz="2200" kern="1200" cap="none" spc="0" normalizeH="0" baseline="0" noProof="0" dirty="0">
                <a:solidFill>
                  <a:srgbClr val="000000"/>
                </a:solidFill>
                <a:latin typeface="微软雅黑" panose="020B0503020204020204" pitchFamily="34" charset="-122"/>
                <a:ea typeface="微软雅黑" panose="020B0503020204020204" pitchFamily="34" charset="-122"/>
              </a:rPr>
              <a:t>110</a:t>
            </a:r>
            <a:r>
              <a:rPr kumimoji="1" lang="zh-CN" altLang="en-US" sz="2200" kern="1200" cap="none" spc="0" normalizeH="0" baseline="0" noProof="0" dirty="0">
                <a:solidFill>
                  <a:srgbClr val="000000"/>
                </a:solidFill>
                <a:latin typeface="微软雅黑" panose="020B0503020204020204" pitchFamily="34" charset="-122"/>
                <a:ea typeface="微软雅黑" panose="020B0503020204020204" pitchFamily="34" charset="-122"/>
              </a:rPr>
              <a:t>万元的设备，该设备使用寿命</a:t>
            </a:r>
            <a:r>
              <a:rPr kumimoji="1" lang="en-US" altLang="zh-CN" sz="2200" kern="1200" cap="none" spc="0" normalizeH="0" baseline="0" noProof="0" dirty="0">
                <a:solidFill>
                  <a:srgbClr val="000000"/>
                </a:solidFill>
                <a:latin typeface="微软雅黑" panose="020B0503020204020204" pitchFamily="34" charset="-122"/>
                <a:ea typeface="微软雅黑" panose="020B0503020204020204" pitchFamily="34" charset="-122"/>
              </a:rPr>
              <a:t>5</a:t>
            </a:r>
            <a:r>
              <a:rPr kumimoji="1" lang="zh-CN" altLang="en-US" sz="2200" kern="1200" cap="none" spc="0" normalizeH="0" baseline="0" noProof="0" dirty="0">
                <a:solidFill>
                  <a:srgbClr val="000000"/>
                </a:solidFill>
                <a:latin typeface="微软雅黑" panose="020B0503020204020204" pitchFamily="34" charset="-122"/>
                <a:ea typeface="微软雅黑" panose="020B0503020204020204" pitchFamily="34" charset="-122"/>
              </a:rPr>
              <a:t>年，采用直线折旧法，残值为</a:t>
            </a:r>
            <a:r>
              <a:rPr kumimoji="1" lang="en-US" altLang="zh-CN" sz="2200" kern="1200" cap="none" spc="0" normalizeH="0" baseline="0" noProof="0" dirty="0">
                <a:solidFill>
                  <a:srgbClr val="000000"/>
                </a:solidFill>
                <a:latin typeface="微软雅黑" panose="020B0503020204020204" pitchFamily="34" charset="-122"/>
                <a:ea typeface="微软雅黑" panose="020B0503020204020204" pitchFamily="34" charset="-122"/>
              </a:rPr>
              <a:t>10</a:t>
            </a:r>
            <a:r>
              <a:rPr kumimoji="1" lang="zh-CN" altLang="en-US" sz="2200" kern="1200" cap="none" spc="0" normalizeH="0" baseline="0" noProof="0" dirty="0">
                <a:solidFill>
                  <a:srgbClr val="000000"/>
                </a:solidFill>
                <a:latin typeface="微软雅黑" panose="020B0503020204020204" pitchFamily="34" charset="-122"/>
                <a:ea typeface="微软雅黑" panose="020B0503020204020204" pitchFamily="34" charset="-122"/>
              </a:rPr>
              <a:t>万元。若采用租赁方式租用设备，每年需付租金</a:t>
            </a:r>
            <a:r>
              <a:rPr kumimoji="1" lang="en-US" altLang="zh-CN" sz="2200" kern="1200" cap="none" spc="0" normalizeH="0" baseline="0" noProof="0" dirty="0">
                <a:solidFill>
                  <a:srgbClr val="000000"/>
                </a:solidFill>
                <a:latin typeface="微软雅黑" panose="020B0503020204020204" pitchFamily="34" charset="-122"/>
                <a:ea typeface="微软雅黑" panose="020B0503020204020204" pitchFamily="34" charset="-122"/>
              </a:rPr>
              <a:t>30</a:t>
            </a:r>
            <a:r>
              <a:rPr kumimoji="1" lang="zh-CN" altLang="en-US" sz="2200" kern="1200" cap="none" spc="0" normalizeH="0" baseline="0" noProof="0" dirty="0">
                <a:solidFill>
                  <a:srgbClr val="000000"/>
                </a:solidFill>
                <a:latin typeface="微软雅黑" panose="020B0503020204020204" pitchFamily="34" charset="-122"/>
                <a:ea typeface="微软雅黑" panose="020B0503020204020204" pitchFamily="34" charset="-122"/>
              </a:rPr>
              <a:t>万元。如借款购买则每年需按借款利率</a:t>
            </a:r>
            <a:r>
              <a:rPr kumimoji="1" lang="en-US" altLang="zh-CN" sz="2200" kern="1200" cap="none" spc="0" normalizeH="0" baseline="0" noProof="0" dirty="0">
                <a:solidFill>
                  <a:srgbClr val="000000"/>
                </a:solidFill>
                <a:latin typeface="微软雅黑" panose="020B0503020204020204" pitchFamily="34" charset="-122"/>
                <a:ea typeface="微软雅黑" panose="020B0503020204020204" pitchFamily="34" charset="-122"/>
              </a:rPr>
              <a:t>10</a:t>
            </a:r>
            <a:r>
              <a:rPr kumimoji="1" lang="zh-CN" altLang="en-US" sz="2200" kern="1200" cap="none" spc="0" normalizeH="0" baseline="0" noProof="0" dirty="0">
                <a:solidFill>
                  <a:srgbClr val="000000"/>
                </a:solidFill>
                <a:latin typeface="微软雅黑" panose="020B0503020204020204" pitchFamily="34" charset="-122"/>
                <a:ea typeface="微软雅黑" panose="020B0503020204020204" pitchFamily="34" charset="-122"/>
              </a:rPr>
              <a:t>％来等额支付本利和。假设企业所得税税率为</a:t>
            </a:r>
            <a:r>
              <a:rPr kumimoji="1" lang="en-US" altLang="zh-CN" sz="2200" kern="1200" cap="none" spc="0" normalizeH="0" baseline="0" noProof="0" dirty="0">
                <a:solidFill>
                  <a:srgbClr val="000000"/>
                </a:solidFill>
                <a:latin typeface="微软雅黑" panose="020B0503020204020204" pitchFamily="34" charset="-122"/>
                <a:ea typeface="微软雅黑" panose="020B0503020204020204" pitchFamily="34" charset="-122"/>
              </a:rPr>
              <a:t>25</a:t>
            </a:r>
            <a:r>
              <a:rPr kumimoji="1" lang="zh-CN" altLang="en-US" sz="2200" kern="1200" cap="none" spc="0" normalizeH="0" baseline="0" noProof="0" dirty="0">
                <a:solidFill>
                  <a:srgbClr val="000000"/>
                </a:solidFill>
                <a:latin typeface="微软雅黑" panose="020B0503020204020204" pitchFamily="34" charset="-122"/>
                <a:ea typeface="微软雅黑" panose="020B0503020204020204" pitchFamily="34" charset="-122"/>
              </a:rPr>
              <a:t>％，折现率为</a:t>
            </a:r>
            <a:r>
              <a:rPr kumimoji="1" lang="en-US" altLang="zh-CN" sz="2200" kern="1200" cap="none" spc="0" normalizeH="0" baseline="0" noProof="0" dirty="0">
                <a:solidFill>
                  <a:srgbClr val="000000"/>
                </a:solidFill>
                <a:latin typeface="微软雅黑" panose="020B0503020204020204" pitchFamily="34" charset="-122"/>
                <a:ea typeface="微软雅黑" panose="020B0503020204020204" pitchFamily="34" charset="-122"/>
              </a:rPr>
              <a:t>10</a:t>
            </a:r>
            <a:r>
              <a:rPr kumimoji="1" lang="zh-CN" altLang="en-US" sz="2200" kern="1200" cap="none" spc="0" normalizeH="0" baseline="0" noProof="0" dirty="0">
                <a:solidFill>
                  <a:srgbClr val="000000"/>
                </a:solidFill>
                <a:latin typeface="微软雅黑" panose="020B0503020204020204" pitchFamily="34" charset="-122"/>
                <a:ea typeface="微软雅黑" panose="020B0503020204020204" pitchFamily="34" charset="-122"/>
              </a:rPr>
              <a:t>％。当租赁设备时，承租人可以将租金计入成本而免税；当借款购买时，企业可以将所支付的利息及折旧从成本中扣除而免税，并且可以回收残值。试对以上两种方案进行决策？</a:t>
            </a:r>
            <a:endParaRPr kumimoji="0" lang="en-US" altLang="zh-CN" sz="2200" kern="1200" cap="none" spc="0" normalizeH="0" baseline="0" noProof="0" dirty="0">
              <a:solidFill>
                <a:srgbClr val="000000"/>
              </a:solidFill>
              <a:latin typeface="微软雅黑" panose="020B0503020204020204" pitchFamily="34" charset="-122"/>
              <a:ea typeface="微软雅黑" panose="020B0503020204020204" pitchFamily="34" charset="-122"/>
            </a:endParaRPr>
          </a:p>
        </p:txBody>
      </p:sp>
      <p:sp>
        <p:nvSpPr>
          <p:cNvPr id="6" name="矩形 5"/>
          <p:cNvSpPr/>
          <p:nvPr/>
        </p:nvSpPr>
        <p:spPr>
          <a:xfrm>
            <a:off x="571500" y="3759101"/>
            <a:ext cx="11257958" cy="2492990"/>
          </a:xfrm>
          <a:prstGeom prst="rect">
            <a:avLst/>
          </a:prstGeom>
        </p:spPr>
        <p:txBody>
          <a:bodyPr wrap="square">
            <a:spAutoFit/>
          </a:bodyPr>
          <a:lstStyle/>
          <a:p>
            <a:pPr marL="342900" indent="-342900" algn="just">
              <a:lnSpc>
                <a:spcPct val="125000"/>
              </a:lnSpc>
              <a:spcBef>
                <a:spcPct val="50000"/>
              </a:spcBef>
              <a:defRPr/>
            </a:pPr>
            <a:r>
              <a:rPr kumimoji="1" lang="zh-CN" altLang="en-US" sz="2400" dirty="0">
                <a:solidFill>
                  <a:srgbClr val="FF0000"/>
                </a:solidFill>
                <a:latin typeface="微软雅黑" panose="020B0503020204020204" pitchFamily="34" charset="-122"/>
                <a:ea typeface="微软雅黑" panose="020B0503020204020204" pitchFamily="34" charset="-122"/>
              </a:rPr>
              <a:t> 解：</a:t>
            </a:r>
            <a:r>
              <a:rPr kumimoji="1" lang="zh-CN" altLang="en-US" sz="2400" dirty="0">
                <a:latin typeface="微软雅黑" panose="020B0503020204020204" pitchFamily="34" charset="-122"/>
                <a:ea typeface="微软雅黑" panose="020B0503020204020204" pitchFamily="34" charset="-122"/>
              </a:rPr>
              <a:t>设租赁设备的成本现值为</a:t>
            </a:r>
            <a:r>
              <a:rPr kumimoji="1" lang="en-US" altLang="zh-CN" sz="2400" dirty="0">
                <a:latin typeface="微软雅黑" panose="020B0503020204020204" pitchFamily="34" charset="-122"/>
                <a:ea typeface="微软雅黑" panose="020B0503020204020204" pitchFamily="34" charset="-122"/>
              </a:rPr>
              <a:t>PV</a:t>
            </a:r>
            <a:r>
              <a:rPr kumimoji="1" lang="zh-CN" altLang="en-US" sz="2400" dirty="0">
                <a:latin typeface="微软雅黑" panose="020B0503020204020204" pitchFamily="34" charset="-122"/>
                <a:ea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rPr>
              <a:t>L</a:t>
            </a:r>
            <a:r>
              <a:rPr kumimoji="1" lang="zh-CN" altLang="en-US" sz="2400" dirty="0">
                <a:latin typeface="微软雅黑" panose="020B0503020204020204" pitchFamily="34" charset="-122"/>
                <a:ea typeface="微软雅黑" panose="020B0503020204020204" pitchFamily="34" charset="-122"/>
              </a:rPr>
              <a:t>），需扣除租金免税金，则</a:t>
            </a:r>
          </a:p>
          <a:p>
            <a:pPr marL="342900" indent="-342900" algn="just">
              <a:lnSpc>
                <a:spcPct val="125000"/>
              </a:lnSpc>
              <a:spcBef>
                <a:spcPct val="50000"/>
              </a:spcBef>
              <a:defRPr/>
            </a:pPr>
            <a:r>
              <a:rPr kumimoji="1" lang="zh-CN" altLang="en-US" sz="2400" dirty="0">
                <a:latin typeface="微软雅黑" panose="020B0503020204020204" pitchFamily="34" charset="-122"/>
                <a:ea typeface="微软雅黑" panose="020B0503020204020204" pitchFamily="34" charset="-122"/>
              </a:rPr>
              <a:t>	 </a:t>
            </a:r>
            <a:r>
              <a:rPr kumimoji="1" lang="en-US" altLang="zh-CN" sz="2400" dirty="0">
                <a:latin typeface="微软雅黑" panose="020B0503020204020204" pitchFamily="34" charset="-122"/>
                <a:ea typeface="微软雅黑" panose="020B0503020204020204" pitchFamily="34" charset="-122"/>
              </a:rPr>
              <a:t>PV</a:t>
            </a:r>
            <a:r>
              <a:rPr kumimoji="1" lang="zh-CN" altLang="en-US" sz="2400" dirty="0">
                <a:latin typeface="微软雅黑" panose="020B0503020204020204" pitchFamily="34" charset="-122"/>
                <a:ea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rPr>
              <a:t>L</a:t>
            </a:r>
            <a:r>
              <a:rPr kumimoji="1" lang="zh-CN" altLang="en-US" sz="2400" dirty="0">
                <a:latin typeface="微软雅黑" panose="020B0503020204020204" pitchFamily="34" charset="-122"/>
                <a:ea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rPr>
              <a:t>300000</a:t>
            </a:r>
            <a:r>
              <a:rPr kumimoji="1" lang="zh-CN" altLang="en-US" sz="2400" dirty="0">
                <a:latin typeface="微软雅黑" panose="020B0503020204020204" pitchFamily="34" charset="-122"/>
                <a:ea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rPr>
              <a:t>P</a:t>
            </a:r>
            <a:r>
              <a:rPr kumimoji="1" lang="zh-CN" altLang="en-US" sz="2400" dirty="0">
                <a:latin typeface="微软雅黑" panose="020B0503020204020204" pitchFamily="34" charset="-122"/>
                <a:ea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rPr>
              <a:t>A</a:t>
            </a:r>
            <a:r>
              <a:rPr kumimoji="1" lang="zh-CN" altLang="en-US" sz="2400" dirty="0">
                <a:latin typeface="微软雅黑" panose="020B0503020204020204" pitchFamily="34" charset="-122"/>
                <a:ea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rPr>
              <a:t>10</a:t>
            </a:r>
            <a:r>
              <a:rPr kumimoji="1" lang="zh-CN" altLang="en-US" sz="2400" dirty="0">
                <a:latin typeface="微软雅黑" panose="020B0503020204020204" pitchFamily="34" charset="-122"/>
                <a:ea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rPr>
              <a:t>5</a:t>
            </a:r>
            <a:r>
              <a:rPr kumimoji="1" lang="zh-CN" altLang="en-US" sz="2400" dirty="0">
                <a:latin typeface="微软雅黑" panose="020B0503020204020204" pitchFamily="34" charset="-122"/>
                <a:ea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rPr>
              <a:t>300000× 25</a:t>
            </a:r>
            <a:r>
              <a:rPr kumimoji="1" lang="zh-CN" altLang="en-US" sz="2400" dirty="0">
                <a:latin typeface="微软雅黑" panose="020B0503020204020204" pitchFamily="34" charset="-122"/>
                <a:ea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rPr>
              <a:t>P</a:t>
            </a:r>
            <a:r>
              <a:rPr kumimoji="1" lang="zh-CN" altLang="en-US" sz="2400" dirty="0">
                <a:latin typeface="微软雅黑" panose="020B0503020204020204" pitchFamily="34" charset="-122"/>
                <a:ea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rPr>
              <a:t>A</a:t>
            </a:r>
            <a:r>
              <a:rPr kumimoji="1" lang="zh-CN" altLang="en-US" sz="2400" dirty="0">
                <a:latin typeface="微软雅黑" panose="020B0503020204020204" pitchFamily="34" charset="-122"/>
                <a:ea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rPr>
              <a:t>10</a:t>
            </a:r>
            <a:r>
              <a:rPr kumimoji="1" lang="zh-CN" altLang="en-US" sz="2400" dirty="0">
                <a:latin typeface="微软雅黑" panose="020B0503020204020204" pitchFamily="34" charset="-122"/>
                <a:ea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rPr>
              <a:t>5</a:t>
            </a:r>
            <a:r>
              <a:rPr kumimoji="1" lang="zh-CN" altLang="en-US" sz="2400" dirty="0">
                <a:latin typeface="微软雅黑" panose="020B0503020204020204" pitchFamily="34" charset="-122"/>
                <a:ea typeface="微软雅黑" panose="020B0503020204020204" pitchFamily="34" charset="-122"/>
              </a:rPr>
              <a:t>）</a:t>
            </a:r>
          </a:p>
          <a:p>
            <a:pPr marL="342900" indent="-342900" algn="just">
              <a:lnSpc>
                <a:spcPct val="125000"/>
              </a:lnSpc>
              <a:spcBef>
                <a:spcPct val="50000"/>
              </a:spcBef>
              <a:defRPr/>
            </a:pPr>
            <a:r>
              <a:rPr kumimoji="1" lang="zh-CN" altLang="en-US" sz="2400" dirty="0">
                <a:latin typeface="微软雅黑" panose="020B0503020204020204" pitchFamily="34" charset="-122"/>
                <a:ea typeface="微软雅黑" panose="020B0503020204020204" pitchFamily="34" charset="-122"/>
              </a:rPr>
              <a:t>	              ＝</a:t>
            </a:r>
            <a:r>
              <a:rPr kumimoji="1" lang="en-US" altLang="zh-CN" sz="2400" dirty="0">
                <a:latin typeface="微软雅黑" panose="020B0503020204020204" pitchFamily="34" charset="-122"/>
                <a:ea typeface="微软雅黑" panose="020B0503020204020204" pitchFamily="34" charset="-122"/>
              </a:rPr>
              <a:t>300000 ×3.7908 </a:t>
            </a:r>
            <a:r>
              <a:rPr kumimoji="1" lang="zh-CN" altLang="en-US" sz="2400" dirty="0">
                <a:latin typeface="微软雅黑" panose="020B0503020204020204" pitchFamily="34" charset="-122"/>
                <a:ea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rPr>
              <a:t>75000×3.7908</a:t>
            </a:r>
            <a:r>
              <a:rPr kumimoji="1" lang="zh-CN" altLang="en-US" sz="2400" dirty="0">
                <a:latin typeface="微软雅黑" panose="020B0503020204020204" pitchFamily="34" charset="-122"/>
                <a:ea typeface="微软雅黑" panose="020B0503020204020204" pitchFamily="34" charset="-122"/>
              </a:rPr>
              <a:t>　　</a:t>
            </a:r>
          </a:p>
          <a:p>
            <a:pPr marL="342900" indent="-342900" algn="just">
              <a:lnSpc>
                <a:spcPct val="125000"/>
              </a:lnSpc>
              <a:spcBef>
                <a:spcPct val="50000"/>
              </a:spcBef>
              <a:defRPr/>
            </a:pPr>
            <a:r>
              <a:rPr kumimoji="1" lang="zh-CN" altLang="en-US" sz="2400" dirty="0">
                <a:latin typeface="微软雅黑" panose="020B0503020204020204" pitchFamily="34" charset="-122"/>
                <a:ea typeface="微软雅黑" panose="020B0503020204020204" pitchFamily="34" charset="-122"/>
              </a:rPr>
              <a:t>	              ＝</a:t>
            </a:r>
            <a:r>
              <a:rPr kumimoji="1" lang="en-US" altLang="zh-CN" sz="2400" dirty="0">
                <a:latin typeface="微软雅黑" panose="020B0503020204020204" pitchFamily="34" charset="-122"/>
                <a:ea typeface="微软雅黑" panose="020B0503020204020204" pitchFamily="34" charset="-122"/>
              </a:rPr>
              <a:t>852930</a:t>
            </a:r>
            <a:r>
              <a:rPr kumimoji="1" lang="zh-CN" altLang="en-US" sz="2400" dirty="0">
                <a:latin typeface="微软雅黑" panose="020B0503020204020204" pitchFamily="34" charset="-122"/>
                <a:ea typeface="微软雅黑" panose="020B0503020204020204" pitchFamily="34" charset="-122"/>
              </a:rPr>
              <a:t>（元）</a:t>
            </a:r>
          </a:p>
        </p:txBody>
      </p:sp>
    </p:spTree>
    <p:extLst>
      <p:ext uri="{BB962C8B-B14F-4D97-AF65-F5344CB8AC3E}">
        <p14:creationId xmlns:p14="http://schemas.microsoft.com/office/powerpoint/2010/main" val="242985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设备租赁与购买决策</a:t>
            </a:r>
          </a:p>
        </p:txBody>
      </p:sp>
      <p:sp>
        <p:nvSpPr>
          <p:cNvPr id="9" name="Rectangle 3"/>
          <p:cNvSpPr txBox="1">
            <a:spLocks noChangeArrowheads="1"/>
          </p:cNvSpPr>
          <p:nvPr/>
        </p:nvSpPr>
        <p:spPr bwMode="auto">
          <a:xfrm>
            <a:off x="571500" y="1246167"/>
            <a:ext cx="11257958" cy="4530725"/>
          </a:xfrm>
          <a:prstGeom prst="rect">
            <a:avLst/>
          </a:prstGeom>
          <a:noFill/>
          <a:ln w="9525">
            <a:noFill/>
            <a:miter lim="800000"/>
          </a:ln>
          <a:effectLst/>
        </p:spPr>
        <p:txBody>
          <a:bodyPr/>
          <a:lstStyle/>
          <a:p>
            <a:pPr marL="342900" marR="0" indent="-342900" algn="just" defTabSz="914400">
              <a:lnSpc>
                <a:spcPct val="125000"/>
              </a:lnSpc>
              <a:spcBef>
                <a:spcPct val="50000"/>
              </a:spcBef>
              <a:buClrTx/>
              <a:buSzTx/>
              <a:defRPr/>
            </a:pPr>
            <a:r>
              <a:rPr kumimoji="1" lang="zh-CN" altLang="en-US" sz="2400" b="1" kern="1200" cap="none" spc="0" normalizeH="0" baseline="0" noProof="0" dirty="0">
                <a:solidFill>
                  <a:srgbClr val="FF0000"/>
                </a:solidFill>
                <a:latin typeface="Times New Roman" panose="02020603050405020304" pitchFamily="18" charset="0"/>
                <a:ea typeface="华文细黑" panose="02010600040101010101" pitchFamily="2" charset="-122"/>
                <a:cs typeface="+mn-cs"/>
              </a:rPr>
              <a:t> 解：</a:t>
            </a:r>
            <a:r>
              <a:rPr kumimoji="1" lang="zh-CN" altLang="en-US" sz="2400" kern="1200" cap="none" spc="0" normalizeH="0" baseline="0" noProof="0" dirty="0">
                <a:latin typeface="Times New Roman" panose="02020603050405020304" pitchFamily="18" charset="0"/>
                <a:ea typeface="华文细黑" panose="02010600040101010101" pitchFamily="2" charset="-122"/>
                <a:cs typeface="+mn-cs"/>
              </a:rPr>
              <a:t>设借款购买设备的成本现值为</a:t>
            </a:r>
            <a:r>
              <a:rPr kumimoji="1" lang="en-US" altLang="zh-CN" sz="2400" kern="1200" cap="none" spc="0" normalizeH="0" baseline="0" noProof="0" dirty="0">
                <a:latin typeface="Times New Roman" panose="02020603050405020304" pitchFamily="18" charset="0"/>
                <a:ea typeface="华文细黑" panose="02010600040101010101" pitchFamily="2" charset="-122"/>
                <a:cs typeface="+mn-cs"/>
              </a:rPr>
              <a:t>PV</a:t>
            </a:r>
            <a:r>
              <a:rPr kumimoji="1" lang="zh-CN" altLang="en-US" sz="2400" kern="1200" cap="none" spc="0" normalizeH="0" baseline="0" noProof="0" dirty="0">
                <a:latin typeface="Times New Roman" panose="02020603050405020304" pitchFamily="18" charset="0"/>
                <a:ea typeface="华文细黑" panose="02010600040101010101" pitchFamily="2" charset="-122"/>
                <a:cs typeface="+mn-cs"/>
              </a:rPr>
              <a:t>（</a:t>
            </a:r>
            <a:r>
              <a:rPr kumimoji="1" lang="en-US" altLang="zh-CN" sz="2400" kern="1200" cap="none" spc="0" normalizeH="0" baseline="0" noProof="0" dirty="0">
                <a:latin typeface="Times New Roman" panose="02020603050405020304" pitchFamily="18" charset="0"/>
                <a:ea typeface="华文细黑" panose="02010600040101010101" pitchFamily="2" charset="-122"/>
                <a:cs typeface="+mn-cs"/>
              </a:rPr>
              <a:t>B</a:t>
            </a:r>
            <a:r>
              <a:rPr kumimoji="1" lang="zh-CN" altLang="en-US" sz="2400" kern="1200" cap="none" spc="0" normalizeH="0" baseline="0" noProof="0" dirty="0">
                <a:latin typeface="Times New Roman" panose="02020603050405020304" pitchFamily="18" charset="0"/>
                <a:ea typeface="华文细黑" panose="02010600040101010101" pitchFamily="2" charset="-122"/>
                <a:cs typeface="+mn-cs"/>
              </a:rPr>
              <a:t>），需扣除支付利息免税金，因此需先计算各年支付的利息，详见下表：</a:t>
            </a:r>
            <a:r>
              <a:rPr kumimoji="1" lang="zh-CN" altLang="en-US" sz="2400" kern="1200" cap="none" spc="0" normalizeH="0" baseline="0" noProof="0" dirty="0">
                <a:latin typeface="华文细黑" panose="02010600040101010101" pitchFamily="2" charset="-122"/>
                <a:ea typeface="华文细黑" panose="02010600040101010101" pitchFamily="2" charset="-122"/>
                <a:cs typeface="+mn-cs"/>
              </a:rPr>
              <a:t> </a:t>
            </a:r>
            <a:endParaRPr kumimoji="1" lang="en-US" altLang="zh-CN" sz="2400" kern="1200" cap="none" spc="0" normalizeH="0" baseline="0" noProof="0" dirty="0">
              <a:latin typeface="华文细黑" panose="02010600040101010101" pitchFamily="2" charset="-122"/>
              <a:ea typeface="华文细黑" panose="02010600040101010101" pitchFamily="2" charset="-122"/>
              <a:cs typeface="+mn-cs"/>
            </a:endParaRPr>
          </a:p>
          <a:p>
            <a:pPr marL="342900" marR="0" indent="-342900" algn="just" defTabSz="914400">
              <a:lnSpc>
                <a:spcPct val="125000"/>
              </a:lnSpc>
              <a:spcBef>
                <a:spcPct val="50000"/>
              </a:spcBef>
              <a:buClrTx/>
              <a:buSzTx/>
              <a:defRPr/>
            </a:pPr>
            <a:endParaRPr kumimoji="0" lang="en-US" altLang="zh-CN" sz="2000" kern="1200" cap="none" spc="0" normalizeH="0" baseline="0" noProof="0" dirty="0">
              <a:latin typeface="华文细黑" panose="02010600040101010101" pitchFamily="2" charset="-122"/>
              <a:ea typeface="华文细黑" panose="02010600040101010101" pitchFamily="2" charset="-122"/>
              <a:cs typeface="+mn-cs"/>
            </a:endParaRPr>
          </a:p>
        </p:txBody>
      </p:sp>
      <p:graphicFrame>
        <p:nvGraphicFramePr>
          <p:cNvPr id="10" name="表格 9"/>
          <p:cNvGraphicFramePr/>
          <p:nvPr>
            <p:extLst>
              <p:ext uri="{D42A27DB-BD31-4B8C-83A1-F6EECF244321}">
                <p14:modId xmlns:p14="http://schemas.microsoft.com/office/powerpoint/2010/main" val="106620434"/>
              </p:ext>
            </p:extLst>
          </p:nvPr>
        </p:nvGraphicFramePr>
        <p:xfrm>
          <a:off x="1926612" y="3669908"/>
          <a:ext cx="7772400" cy="2816543"/>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96875">
                <a:tc gridSpan="4">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zh-CN" altLang="en-US" sz="2000" dirty="0">
                          <a:latin typeface="华文细黑" panose="02010600040101010101" pitchFamily="2" charset="-122"/>
                          <a:ea typeface="华文细黑" panose="02010600040101010101" pitchFamily="2" charset="-122"/>
                        </a:rPr>
                        <a:t>各年支付利息</a:t>
                      </a:r>
                    </a:p>
                  </a:txBody>
                  <a:tcPr>
                    <a:lnL>
                      <a:noFill/>
                    </a:lnL>
                    <a:lnR>
                      <a:noFill/>
                    </a:lnR>
                    <a:lnT w="28575" cap="flat" cmpd="sng">
                      <a:solidFill>
                        <a:srgbClr val="000000"/>
                      </a:solidFill>
                      <a:prstDash val="solid"/>
                      <a:headEnd type="none" w="med" len="med"/>
                      <a:tailEnd type="none" w="med" len="med"/>
                    </a:lnT>
                    <a:lnB>
                      <a:noFill/>
                    </a:lnB>
                    <a:lnTlToBr>
                      <a:noFill/>
                    </a:lnTlToBr>
                    <a:lnBlToTr>
                      <a:noFill/>
                    </a:lnBlToTr>
                    <a:noFill/>
                  </a:tcPr>
                </a:tc>
                <a:tc hMerge="1">
                  <a:txBody>
                    <a:bodyPr/>
                    <a:lstStyle/>
                    <a:p>
                      <a:endParaRPr lang="zh-CN"/>
                    </a:p>
                  </a:txBody>
                  <a:tcPr>
                    <a:lnT w="28575" cap="flat" cmpd="sng">
                      <a:solidFill>
                        <a:srgbClr val="000000"/>
                      </a:solidFill>
                      <a:prstDash val="solid"/>
                      <a:headEnd type="none" w="med" len="med"/>
                      <a:tailEnd type="none" w="med" len="med"/>
                    </a:lnT>
                  </a:tcPr>
                </a:tc>
                <a:tc hMerge="1">
                  <a:txBody>
                    <a:bodyPr/>
                    <a:lstStyle/>
                    <a:p>
                      <a:endParaRPr lang="zh-CN"/>
                    </a:p>
                  </a:txBody>
                  <a:tcPr>
                    <a:lnT w="28575" cap="flat" cmpd="sng">
                      <a:solidFill>
                        <a:srgbClr val="000000"/>
                      </a:solidFill>
                      <a:prstDash val="solid"/>
                      <a:headEnd type="none" w="med" len="med"/>
                      <a:tailEnd type="none" w="med" len="med"/>
                    </a:lnT>
                  </a:tcPr>
                </a:tc>
                <a:tc hMerge="1">
                  <a:txBody>
                    <a:bodyPr/>
                    <a:lstStyle/>
                    <a:p>
                      <a:endParaRPr lang="zh-CN"/>
                    </a:p>
                  </a:txBody>
                  <a:tcPr>
                    <a:lnT w="28575" cap="flat" cmpd="sng">
                      <a:solidFill>
                        <a:srgbClr val="000000"/>
                      </a:solidFill>
                      <a:prstDash val="solid"/>
                      <a:headEnd type="none" w="med" len="med"/>
                      <a:tailEnd type="none" w="med" len="med"/>
                    </a:lnT>
                  </a:tcPr>
                </a:tc>
                <a:extLst>
                  <a:ext uri="{0D108BD9-81ED-4DB2-BD59-A6C34878D82A}">
                    <a16:rowId xmlns:a16="http://schemas.microsoft.com/office/drawing/2014/main" val="10000"/>
                  </a:ext>
                </a:extLst>
              </a:tr>
              <a:tr h="436563">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zh-CN" altLang="en-US" sz="2000" dirty="0">
                          <a:latin typeface="Times New Roman" panose="02020603050405020304" pitchFamily="18" charset="0"/>
                          <a:ea typeface="华文细黑" panose="02010600040101010101" pitchFamily="2" charset="-122"/>
                        </a:rPr>
                        <a:t>年份</a:t>
                      </a:r>
                    </a:p>
                  </a:txBody>
                  <a:tcPr>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zh-CN" altLang="en-US" sz="2000" dirty="0">
                          <a:latin typeface="Times New Roman" panose="02020603050405020304" pitchFamily="18" charset="0"/>
                          <a:ea typeface="华文细黑" panose="02010600040101010101" pitchFamily="2" charset="-122"/>
                        </a:rPr>
                        <a:t>剩余本金</a:t>
                      </a:r>
                    </a:p>
                  </a:txBody>
                  <a:tcPr>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zh-CN" altLang="en-US" sz="2000" dirty="0">
                          <a:latin typeface="Times New Roman" panose="02020603050405020304" pitchFamily="18" charset="0"/>
                          <a:ea typeface="华文细黑" panose="02010600040101010101" pitchFamily="2" charset="-122"/>
                        </a:rPr>
                        <a:t>还款金额</a:t>
                      </a:r>
                    </a:p>
                  </a:txBody>
                  <a:tcPr>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zh-CN" altLang="en-US" sz="1600" dirty="0">
                          <a:latin typeface="Times New Roman" panose="02020603050405020304" pitchFamily="18" charset="0"/>
                          <a:ea typeface="华文细黑" panose="02010600040101010101" pitchFamily="2" charset="-122"/>
                        </a:rPr>
                        <a:t>其中：支付利息</a:t>
                      </a:r>
                    </a:p>
                  </a:txBody>
                  <a:tcPr>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95287">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en-US" altLang="zh-CN" sz="2000" dirty="0">
                          <a:latin typeface="Times New Roman" panose="02020603050405020304" pitchFamily="18" charset="0"/>
                          <a:ea typeface="华文细黑" panose="02010600040101010101" pitchFamily="2" charset="-122"/>
                        </a:rPr>
                        <a:t>1</a:t>
                      </a:r>
                    </a:p>
                  </a:txBody>
                  <a:tcPr>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en-US" altLang="zh-CN" sz="2000" dirty="0">
                          <a:latin typeface="Times New Roman" panose="02020603050405020304" pitchFamily="18" charset="0"/>
                          <a:ea typeface="华文细黑" panose="02010600040101010101" pitchFamily="2" charset="-122"/>
                        </a:rPr>
                        <a:t>1100000</a:t>
                      </a:r>
                    </a:p>
                  </a:txBody>
                  <a:tcPr>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en-US" altLang="zh-CN" sz="2000" dirty="0">
                          <a:latin typeface="Times New Roman" panose="02020603050405020304" pitchFamily="18" charset="0"/>
                          <a:ea typeface="华文细黑" panose="02010600040101010101" pitchFamily="2" charset="-122"/>
                        </a:rPr>
                        <a:t>290180</a:t>
                      </a:r>
                    </a:p>
                  </a:txBody>
                  <a:tcPr>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en-US" altLang="zh-CN" sz="2000" dirty="0">
                          <a:latin typeface="Times New Roman" panose="02020603050405020304" pitchFamily="18" charset="0"/>
                          <a:ea typeface="华文细黑" panose="02010600040101010101" pitchFamily="2" charset="-122"/>
                        </a:rPr>
                        <a:t>110000</a:t>
                      </a:r>
                    </a:p>
                  </a:txBody>
                  <a:tcPr>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9687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en-US" altLang="zh-CN" sz="2000" dirty="0">
                          <a:latin typeface="Times New Roman" panose="02020603050405020304" pitchFamily="18" charset="0"/>
                          <a:ea typeface="华文细黑" panose="02010600040101010101" pitchFamily="2" charset="-122"/>
                        </a:rPr>
                        <a:t>2</a:t>
                      </a:r>
                    </a:p>
                  </a:txBody>
                  <a:tcPr>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en-US" altLang="zh-CN" sz="2000" dirty="0">
                          <a:latin typeface="Times New Roman" panose="02020603050405020304" pitchFamily="18" charset="0"/>
                          <a:ea typeface="华文细黑" panose="02010600040101010101" pitchFamily="2" charset="-122"/>
                        </a:rPr>
                        <a:t>919820</a:t>
                      </a:r>
                    </a:p>
                  </a:txBody>
                  <a:tcPr>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en-US" altLang="zh-CN" sz="2000" dirty="0">
                          <a:latin typeface="Times New Roman" panose="02020603050405020304" pitchFamily="18" charset="0"/>
                          <a:ea typeface="华文细黑" panose="02010600040101010101" pitchFamily="2" charset="-122"/>
                        </a:rPr>
                        <a:t>290180</a:t>
                      </a:r>
                    </a:p>
                  </a:txBody>
                  <a:tcPr>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en-US" altLang="zh-CN" sz="2000" dirty="0">
                          <a:latin typeface="Times New Roman" panose="02020603050405020304" pitchFamily="18" charset="0"/>
                          <a:ea typeface="华文细黑" panose="02010600040101010101" pitchFamily="2" charset="-122"/>
                        </a:rPr>
                        <a:t>91982</a:t>
                      </a:r>
                    </a:p>
                  </a:txBody>
                  <a:tcPr>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95288">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en-US" altLang="zh-CN" sz="2000" dirty="0">
                          <a:latin typeface="Times New Roman" panose="02020603050405020304" pitchFamily="18" charset="0"/>
                          <a:ea typeface="华文细黑" panose="02010600040101010101" pitchFamily="2" charset="-122"/>
                        </a:rPr>
                        <a:t>3</a:t>
                      </a:r>
                    </a:p>
                  </a:txBody>
                  <a:tcPr>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en-US" altLang="zh-CN" sz="2000" dirty="0">
                          <a:latin typeface="Times New Roman" panose="02020603050405020304" pitchFamily="18" charset="0"/>
                          <a:ea typeface="华文细黑" panose="02010600040101010101" pitchFamily="2" charset="-122"/>
                        </a:rPr>
                        <a:t>721622</a:t>
                      </a:r>
                    </a:p>
                  </a:txBody>
                  <a:tcPr>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en-US" altLang="zh-CN" sz="2000" dirty="0">
                          <a:latin typeface="Times New Roman" panose="02020603050405020304" pitchFamily="18" charset="0"/>
                          <a:ea typeface="华文细黑" panose="02010600040101010101" pitchFamily="2" charset="-122"/>
                        </a:rPr>
                        <a:t>290180</a:t>
                      </a:r>
                    </a:p>
                  </a:txBody>
                  <a:tcPr>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en-US" altLang="zh-CN" sz="2000" dirty="0">
                          <a:latin typeface="Times New Roman" panose="02020603050405020304" pitchFamily="18" charset="0"/>
                          <a:ea typeface="华文细黑" panose="02010600040101010101" pitchFamily="2" charset="-122"/>
                        </a:rPr>
                        <a:t>72162</a:t>
                      </a:r>
                    </a:p>
                  </a:txBody>
                  <a:tcPr>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9687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en-US" altLang="zh-CN" sz="2000" dirty="0">
                          <a:latin typeface="Times New Roman" panose="02020603050405020304" pitchFamily="18" charset="0"/>
                          <a:ea typeface="华文细黑" panose="02010600040101010101" pitchFamily="2" charset="-122"/>
                        </a:rPr>
                        <a:t>4</a:t>
                      </a:r>
                    </a:p>
                  </a:txBody>
                  <a:tcPr>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en-US" altLang="zh-CN" sz="2000" dirty="0">
                          <a:latin typeface="Times New Roman" panose="02020603050405020304" pitchFamily="18" charset="0"/>
                          <a:ea typeface="华文细黑" panose="02010600040101010101" pitchFamily="2" charset="-122"/>
                        </a:rPr>
                        <a:t>503604</a:t>
                      </a:r>
                    </a:p>
                  </a:txBody>
                  <a:tcPr>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en-US" altLang="zh-CN" sz="2000" dirty="0">
                          <a:latin typeface="Times New Roman" panose="02020603050405020304" pitchFamily="18" charset="0"/>
                          <a:ea typeface="华文细黑" panose="02010600040101010101" pitchFamily="2" charset="-122"/>
                        </a:rPr>
                        <a:t>290180</a:t>
                      </a:r>
                    </a:p>
                  </a:txBody>
                  <a:tcPr>
                    <a:lnL>
                      <a:noFill/>
                    </a:lnL>
                    <a:lnR>
                      <a:noFill/>
                    </a:lnR>
                    <a:lnT>
                      <a:noFill/>
                    </a:lnT>
                    <a:lnB>
                      <a:noFill/>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en-US" altLang="zh-CN" sz="2000" dirty="0">
                          <a:latin typeface="Times New Roman" panose="02020603050405020304" pitchFamily="18" charset="0"/>
                          <a:ea typeface="华文细黑" panose="02010600040101010101" pitchFamily="2" charset="-122"/>
                        </a:rPr>
                        <a:t>50360</a:t>
                      </a:r>
                    </a:p>
                  </a:txBody>
                  <a:tcPr>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9687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en-US" altLang="zh-CN" sz="2000" dirty="0">
                          <a:latin typeface="Times New Roman" panose="02020603050405020304" pitchFamily="18" charset="0"/>
                          <a:ea typeface="华文细黑" panose="02010600040101010101" pitchFamily="2" charset="-122"/>
                        </a:rPr>
                        <a:t>5</a:t>
                      </a:r>
                    </a:p>
                  </a:txBody>
                  <a:tcPr>
                    <a:lnL>
                      <a:noFill/>
                    </a:lnL>
                    <a:lnR>
                      <a:noFill/>
                    </a:lnR>
                    <a:lnT>
                      <a:noFill/>
                    </a:lnT>
                    <a:lnB w="28575"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en-US" altLang="zh-CN" sz="2000" dirty="0">
                          <a:latin typeface="Times New Roman" panose="02020603050405020304" pitchFamily="18" charset="0"/>
                          <a:ea typeface="华文细黑" panose="02010600040101010101" pitchFamily="2" charset="-122"/>
                        </a:rPr>
                        <a:t>263784</a:t>
                      </a:r>
                    </a:p>
                  </a:txBody>
                  <a:tcPr>
                    <a:lnL>
                      <a:noFill/>
                    </a:lnL>
                    <a:lnR>
                      <a:noFill/>
                    </a:lnR>
                    <a:lnT>
                      <a:noFill/>
                    </a:lnT>
                    <a:lnB w="28575"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en-US" altLang="zh-CN" sz="2000" dirty="0">
                          <a:latin typeface="Times New Roman" panose="02020603050405020304" pitchFamily="18" charset="0"/>
                          <a:ea typeface="华文细黑" panose="02010600040101010101" pitchFamily="2" charset="-122"/>
                        </a:rPr>
                        <a:t>290180</a:t>
                      </a:r>
                    </a:p>
                  </a:txBody>
                  <a:tcPr>
                    <a:lnL>
                      <a:noFill/>
                    </a:lnL>
                    <a:lnR>
                      <a:noFill/>
                    </a:lnR>
                    <a:lnT>
                      <a:noFill/>
                    </a:lnT>
                    <a:lnB w="28575"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20000"/>
                        </a:spcBef>
                        <a:buClr>
                          <a:schemeClr val="folHlink"/>
                        </a:buClr>
                        <a:buSzPct val="90000"/>
                        <a:buFont typeface="Wingdings" panose="05000000000000000000" pitchFamily="2" charset="2"/>
                        <a:buNone/>
                      </a:pPr>
                      <a:r>
                        <a:rPr lang="en-US" altLang="zh-CN" sz="2000" dirty="0">
                          <a:latin typeface="Times New Roman" panose="02020603050405020304" pitchFamily="18" charset="0"/>
                          <a:ea typeface="华文细黑" panose="02010600040101010101" pitchFamily="2" charset="-122"/>
                        </a:rPr>
                        <a:t>26378</a:t>
                      </a:r>
                    </a:p>
                  </a:txBody>
                  <a:tcPr>
                    <a:lnL>
                      <a:noFill/>
                    </a:lnL>
                    <a:lnR>
                      <a:noFill/>
                    </a:lnR>
                    <a:lnT>
                      <a:noFill/>
                    </a:lnT>
                    <a:lnB w="2857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1" name="Text Box 5"/>
          <p:cNvSpPr txBox="1"/>
          <p:nvPr/>
        </p:nvSpPr>
        <p:spPr>
          <a:xfrm>
            <a:off x="914401" y="2416948"/>
            <a:ext cx="10631836" cy="2189162"/>
          </a:xfrm>
          <a:prstGeom prst="rect">
            <a:avLst/>
          </a:prstGeom>
          <a:noFill/>
          <a:ln w="9525">
            <a:noFill/>
          </a:ln>
        </p:spPr>
        <p:txBody>
          <a:bodyPr anchor="t" anchorCtr="0"/>
          <a:lstStyle/>
          <a:p>
            <a:pPr marL="342900" indent="-342900">
              <a:lnSpc>
                <a:spcPct val="125000"/>
              </a:lnSpc>
              <a:spcBef>
                <a:spcPct val="20000"/>
              </a:spcBef>
              <a:buClr>
                <a:srgbClr val="CCCC99"/>
              </a:buClr>
              <a:buSzPct val="90000"/>
            </a:pPr>
            <a:r>
              <a:rPr lang="zh-CN" altLang="en-US" sz="2400" dirty="0">
                <a:solidFill>
                  <a:srgbClr val="000000"/>
                </a:solidFill>
                <a:latin typeface="Times New Roman" panose="02020603050405020304" pitchFamily="18" charset="0"/>
                <a:ea typeface="华文细黑" panose="02010600040101010101" pitchFamily="2" charset="-122"/>
              </a:rPr>
              <a:t>各年要还的本利和</a:t>
            </a:r>
            <a:r>
              <a:rPr lang="en-US" altLang="zh-CN" sz="2400" dirty="0">
                <a:solidFill>
                  <a:srgbClr val="000000"/>
                </a:solidFill>
                <a:latin typeface="Times New Roman" panose="02020603050405020304" pitchFamily="18" charset="0"/>
                <a:ea typeface="华文细黑" panose="02010600040101010101" pitchFamily="2" charset="-122"/>
              </a:rPr>
              <a:t>A</a:t>
            </a:r>
            <a:r>
              <a:rPr lang="zh-CN" altLang="en-US" sz="2400" dirty="0">
                <a:solidFill>
                  <a:srgbClr val="000000"/>
                </a:solidFill>
                <a:latin typeface="Times New Roman" panose="02020603050405020304" pitchFamily="18" charset="0"/>
                <a:ea typeface="华文细黑" panose="02010600040101010101" pitchFamily="2" charset="-122"/>
              </a:rPr>
              <a:t>（</a:t>
            </a:r>
            <a:r>
              <a:rPr lang="en-US" altLang="zh-CN" sz="2400" dirty="0">
                <a:solidFill>
                  <a:srgbClr val="000000"/>
                </a:solidFill>
                <a:latin typeface="Times New Roman" panose="02020603050405020304" pitchFamily="18" charset="0"/>
                <a:ea typeface="华文细黑" panose="02010600040101010101" pitchFamily="2" charset="-122"/>
              </a:rPr>
              <a:t>B</a:t>
            </a:r>
            <a:r>
              <a:rPr lang="zh-CN" altLang="en-US" sz="2400" dirty="0">
                <a:solidFill>
                  <a:srgbClr val="000000"/>
                </a:solidFill>
                <a:latin typeface="Times New Roman" panose="02020603050405020304" pitchFamily="18" charset="0"/>
                <a:ea typeface="华文细黑" panose="02010600040101010101" pitchFamily="2" charset="-122"/>
              </a:rPr>
              <a:t>）为：</a:t>
            </a:r>
          </a:p>
          <a:p>
            <a:pPr marL="342900" indent="-342900">
              <a:lnSpc>
                <a:spcPct val="125000"/>
              </a:lnSpc>
              <a:spcBef>
                <a:spcPct val="20000"/>
              </a:spcBef>
              <a:buClr>
                <a:srgbClr val="CCCC99"/>
              </a:buClr>
              <a:buSzPct val="90000"/>
            </a:pPr>
            <a:r>
              <a:rPr lang="zh-CN" altLang="en-US" sz="2400" dirty="0">
                <a:solidFill>
                  <a:srgbClr val="000000"/>
                </a:solidFill>
                <a:latin typeface="Times New Roman" panose="02020603050405020304" pitchFamily="18" charset="0"/>
                <a:ea typeface="华文细黑" panose="02010600040101010101" pitchFamily="2" charset="-122"/>
              </a:rPr>
              <a:t>       </a:t>
            </a:r>
            <a:r>
              <a:rPr lang="en-US" altLang="zh-CN" sz="2400" dirty="0">
                <a:solidFill>
                  <a:srgbClr val="000000"/>
                </a:solidFill>
                <a:latin typeface="Times New Roman" panose="02020603050405020304" pitchFamily="18" charset="0"/>
                <a:ea typeface="华文细黑" panose="02010600040101010101" pitchFamily="2" charset="-122"/>
              </a:rPr>
              <a:t>A</a:t>
            </a:r>
            <a:r>
              <a:rPr lang="zh-CN" altLang="en-US" sz="2400" dirty="0">
                <a:solidFill>
                  <a:srgbClr val="000000"/>
                </a:solidFill>
                <a:latin typeface="Times New Roman" panose="02020603050405020304" pitchFamily="18" charset="0"/>
                <a:ea typeface="华文细黑" panose="02010600040101010101" pitchFamily="2" charset="-122"/>
              </a:rPr>
              <a:t>（</a:t>
            </a:r>
            <a:r>
              <a:rPr lang="en-US" altLang="zh-CN" sz="2400" dirty="0">
                <a:solidFill>
                  <a:srgbClr val="000000"/>
                </a:solidFill>
                <a:latin typeface="Times New Roman" panose="02020603050405020304" pitchFamily="18" charset="0"/>
                <a:ea typeface="华文细黑" panose="02010600040101010101" pitchFamily="2" charset="-122"/>
              </a:rPr>
              <a:t>B</a:t>
            </a:r>
            <a:r>
              <a:rPr lang="zh-CN" altLang="en-US" sz="2400" dirty="0">
                <a:solidFill>
                  <a:srgbClr val="000000"/>
                </a:solidFill>
                <a:latin typeface="Times New Roman" panose="02020603050405020304" pitchFamily="18" charset="0"/>
                <a:ea typeface="华文细黑" panose="02010600040101010101" pitchFamily="2" charset="-122"/>
              </a:rPr>
              <a:t>）＝</a:t>
            </a:r>
            <a:r>
              <a:rPr lang="en-US" altLang="zh-CN" sz="2400" dirty="0">
                <a:solidFill>
                  <a:srgbClr val="000000"/>
                </a:solidFill>
                <a:latin typeface="Times New Roman" panose="02020603050405020304" pitchFamily="18" charset="0"/>
                <a:ea typeface="华文细黑" panose="02010600040101010101" pitchFamily="2" charset="-122"/>
              </a:rPr>
              <a:t>1100000</a:t>
            </a:r>
            <a:r>
              <a:rPr lang="zh-CN" altLang="en-US" sz="2400" dirty="0">
                <a:solidFill>
                  <a:srgbClr val="000000"/>
                </a:solidFill>
                <a:latin typeface="Times New Roman" panose="02020603050405020304" pitchFamily="18" charset="0"/>
                <a:ea typeface="华文细黑" panose="02010600040101010101" pitchFamily="2" charset="-122"/>
              </a:rPr>
              <a:t>（</a:t>
            </a:r>
            <a:r>
              <a:rPr lang="en-US" altLang="zh-CN" sz="2400" dirty="0">
                <a:solidFill>
                  <a:srgbClr val="000000"/>
                </a:solidFill>
                <a:latin typeface="Times New Roman" panose="02020603050405020304" pitchFamily="18" charset="0"/>
                <a:ea typeface="华文细黑" panose="02010600040101010101" pitchFamily="2" charset="-122"/>
              </a:rPr>
              <a:t>A</a:t>
            </a:r>
            <a:r>
              <a:rPr lang="zh-CN" altLang="en-US" sz="2400" dirty="0">
                <a:solidFill>
                  <a:srgbClr val="000000"/>
                </a:solidFill>
                <a:latin typeface="Times New Roman" panose="02020603050405020304" pitchFamily="18" charset="0"/>
                <a:ea typeface="华文细黑" panose="02010600040101010101" pitchFamily="2" charset="-122"/>
              </a:rPr>
              <a:t>／</a:t>
            </a:r>
            <a:r>
              <a:rPr lang="en-US" altLang="zh-CN" sz="2400" dirty="0">
                <a:solidFill>
                  <a:srgbClr val="000000"/>
                </a:solidFill>
                <a:latin typeface="Times New Roman" panose="02020603050405020304" pitchFamily="18" charset="0"/>
                <a:ea typeface="华文细黑" panose="02010600040101010101" pitchFamily="2" charset="-122"/>
              </a:rPr>
              <a:t>P</a:t>
            </a:r>
            <a:r>
              <a:rPr lang="zh-CN" altLang="en-US" sz="2400" dirty="0">
                <a:solidFill>
                  <a:srgbClr val="000000"/>
                </a:solidFill>
                <a:latin typeface="Times New Roman" panose="02020603050405020304" pitchFamily="18" charset="0"/>
                <a:ea typeface="华文细黑" panose="02010600040101010101" pitchFamily="2" charset="-122"/>
              </a:rPr>
              <a:t>，</a:t>
            </a:r>
            <a:r>
              <a:rPr lang="en-US" altLang="zh-CN" sz="2400" dirty="0">
                <a:solidFill>
                  <a:srgbClr val="000000"/>
                </a:solidFill>
                <a:latin typeface="Times New Roman" panose="02020603050405020304" pitchFamily="18" charset="0"/>
                <a:ea typeface="华文细黑" panose="02010600040101010101" pitchFamily="2" charset="-122"/>
              </a:rPr>
              <a:t>10</a:t>
            </a:r>
            <a:r>
              <a:rPr lang="zh-CN" altLang="en-US" sz="2400" dirty="0">
                <a:solidFill>
                  <a:srgbClr val="000000"/>
                </a:solidFill>
                <a:latin typeface="Times New Roman" panose="02020603050405020304" pitchFamily="18" charset="0"/>
                <a:ea typeface="华文细黑" panose="02010600040101010101" pitchFamily="2" charset="-122"/>
              </a:rPr>
              <a:t>％，</a:t>
            </a:r>
            <a:r>
              <a:rPr lang="en-US" altLang="zh-CN" sz="2400" dirty="0">
                <a:solidFill>
                  <a:srgbClr val="000000"/>
                </a:solidFill>
                <a:latin typeface="Times New Roman" panose="02020603050405020304" pitchFamily="18" charset="0"/>
                <a:ea typeface="华文细黑" panose="02010600040101010101" pitchFamily="2" charset="-122"/>
              </a:rPr>
              <a:t>5</a:t>
            </a:r>
            <a:r>
              <a:rPr lang="zh-CN" altLang="en-US" sz="2400" dirty="0">
                <a:solidFill>
                  <a:srgbClr val="000000"/>
                </a:solidFill>
                <a:latin typeface="Times New Roman" panose="02020603050405020304" pitchFamily="18" charset="0"/>
                <a:ea typeface="华文细黑" panose="02010600040101010101" pitchFamily="2" charset="-122"/>
              </a:rPr>
              <a:t>）＝</a:t>
            </a:r>
            <a:r>
              <a:rPr lang="en-US" altLang="zh-CN" sz="2400" dirty="0">
                <a:solidFill>
                  <a:srgbClr val="000000"/>
                </a:solidFill>
                <a:latin typeface="Times New Roman" panose="02020603050405020304" pitchFamily="18" charset="0"/>
                <a:ea typeface="华文细黑" panose="02010600040101010101" pitchFamily="2" charset="-122"/>
              </a:rPr>
              <a:t>1100000 ×0.2638</a:t>
            </a:r>
            <a:r>
              <a:rPr lang="zh-CN" altLang="en-US" sz="2400" dirty="0">
                <a:solidFill>
                  <a:srgbClr val="000000"/>
                </a:solidFill>
                <a:latin typeface="Times New Roman" panose="02020603050405020304" pitchFamily="18" charset="0"/>
                <a:ea typeface="华文细黑" panose="02010600040101010101" pitchFamily="2" charset="-122"/>
              </a:rPr>
              <a:t>＝</a:t>
            </a:r>
            <a:r>
              <a:rPr lang="en-US" altLang="zh-CN" sz="2400" dirty="0">
                <a:solidFill>
                  <a:srgbClr val="000000"/>
                </a:solidFill>
                <a:latin typeface="Times New Roman" panose="02020603050405020304" pitchFamily="18" charset="0"/>
                <a:ea typeface="华文细黑" panose="02010600040101010101" pitchFamily="2" charset="-122"/>
              </a:rPr>
              <a:t>290180</a:t>
            </a:r>
            <a:r>
              <a:rPr lang="zh-CN" altLang="en-US" sz="2400" dirty="0">
                <a:solidFill>
                  <a:srgbClr val="000000"/>
                </a:solidFill>
                <a:latin typeface="Times New Roman" panose="02020603050405020304" pitchFamily="18" charset="0"/>
                <a:ea typeface="华文细黑" panose="02010600040101010101" pitchFamily="2" charset="-122"/>
              </a:rPr>
              <a:t>（元）</a:t>
            </a:r>
          </a:p>
        </p:txBody>
      </p:sp>
    </p:spTree>
    <p:extLst>
      <p:ext uri="{BB962C8B-B14F-4D97-AF65-F5344CB8AC3E}">
        <p14:creationId xmlns:p14="http://schemas.microsoft.com/office/powerpoint/2010/main" val="95155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CDB035A-6341-4946-8911-FF2873333B6D}"/>
              </a:ext>
            </a:extLst>
          </p:cNvPr>
          <p:cNvSpPr/>
          <p:nvPr/>
        </p:nvSpPr>
        <p:spPr>
          <a:xfrm>
            <a:off x="114300" y="257175"/>
            <a:ext cx="9153525"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占位符 160">
            <a:extLst>
              <a:ext uri="{FF2B5EF4-FFF2-40B4-BE49-F238E27FC236}">
                <a16:creationId xmlns:a16="http://schemas.microsoft.com/office/drawing/2014/main" id="{8AE8FBE1-943A-45C5-A08A-5C6265652E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56409" y="479353"/>
            <a:ext cx="6540686" cy="6226791"/>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pic>
      <p:sp>
        <p:nvSpPr>
          <p:cNvPr id="3" name="文本占位符 7">
            <a:extLst>
              <a:ext uri="{FF2B5EF4-FFF2-40B4-BE49-F238E27FC236}">
                <a16:creationId xmlns:a16="http://schemas.microsoft.com/office/drawing/2014/main" id="{4E8BFB84-6D5A-4DCA-BFE5-1D053D91C1A9}"/>
              </a:ext>
            </a:extLst>
          </p:cNvPr>
          <p:cNvSpPr txBox="1">
            <a:spLocks/>
          </p:cNvSpPr>
          <p:nvPr/>
        </p:nvSpPr>
        <p:spPr>
          <a:xfrm>
            <a:off x="7706648" y="2962113"/>
            <a:ext cx="4155152" cy="28544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3900" dirty="0">
                <a:solidFill>
                  <a:schemeClr val="bg1">
                    <a:alpha val="84000"/>
                  </a:schemeClr>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rPr>
              <a:t>01</a:t>
            </a:r>
            <a:endParaRPr lang="zh-CN" altLang="en-US" sz="23900" dirty="0">
              <a:solidFill>
                <a:schemeClr val="bg1">
                  <a:alpha val="84000"/>
                </a:schemeClr>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endParaRPr>
          </a:p>
        </p:txBody>
      </p:sp>
      <p:sp>
        <p:nvSpPr>
          <p:cNvPr id="4" name="文本占位符 17">
            <a:extLst>
              <a:ext uri="{FF2B5EF4-FFF2-40B4-BE49-F238E27FC236}">
                <a16:creationId xmlns:a16="http://schemas.microsoft.com/office/drawing/2014/main" id="{E61365ED-81AE-4D87-B09C-B234A306152D}"/>
              </a:ext>
            </a:extLst>
          </p:cNvPr>
          <p:cNvSpPr txBox="1">
            <a:spLocks/>
          </p:cNvSpPr>
          <p:nvPr/>
        </p:nvSpPr>
        <p:spPr>
          <a:xfrm>
            <a:off x="644544" y="2461231"/>
            <a:ext cx="5294240" cy="9233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sz="4000" b="1" dirty="0">
                <a:solidFill>
                  <a:srgbClr val="002060"/>
                </a:solidFill>
                <a:latin typeface="微软雅黑" panose="020B0503020204020204" pitchFamily="34" charset="-122"/>
                <a:ea typeface="微软雅黑" panose="020B0503020204020204" pitchFamily="34" charset="-122"/>
              </a:rPr>
              <a:t>设备磨损、补偿与折旧</a:t>
            </a:r>
            <a:endParaRPr lang="zh-CN" altLang="en-US" sz="4800" b="1" dirty="0">
              <a:solidFill>
                <a:srgbClr val="002060"/>
              </a:solidFill>
              <a:latin typeface="微软雅黑" panose="020B0503020204020204" pitchFamily="34" charset="-122"/>
              <a:ea typeface="微软雅黑" panose="020B0503020204020204" pitchFamily="34" charset="-122"/>
            </a:endParaRPr>
          </a:p>
        </p:txBody>
      </p:sp>
      <p:sp>
        <p:nvSpPr>
          <p:cNvPr id="15" name="弧形 14">
            <a:extLst>
              <a:ext uri="{FF2B5EF4-FFF2-40B4-BE49-F238E27FC236}">
                <a16:creationId xmlns:a16="http://schemas.microsoft.com/office/drawing/2014/main" id="{EF6E194F-9D9B-4FA3-860D-AFB8F2797B8C}"/>
              </a:ext>
            </a:extLst>
          </p:cNvPr>
          <p:cNvSpPr/>
          <p:nvPr/>
        </p:nvSpPr>
        <p:spPr>
          <a:xfrm>
            <a:off x="5334000" y="0"/>
            <a:ext cx="13714800" cy="13714800"/>
          </a:xfrm>
          <a:prstGeom prst="arc">
            <a:avLst>
              <a:gd name="adj1" fmla="val 11667376"/>
              <a:gd name="adj2" fmla="val 14369924"/>
            </a:avLst>
          </a:pr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zh-CN" dirty="0">
                <a:solidFill>
                  <a:schemeClr val="lt1"/>
                </a:solidFill>
              </a:rPr>
              <a:t>`</a:t>
            </a:r>
            <a:endParaRPr lang="zh-CN" altLang="en-US" dirty="0">
              <a:solidFill>
                <a:schemeClr val="lt1"/>
              </a:solidFill>
            </a:endParaRPr>
          </a:p>
        </p:txBody>
      </p:sp>
      <p:pic>
        <p:nvPicPr>
          <p:cNvPr id="16" name="图片 15">
            <a:extLst>
              <a:ext uri="{FF2B5EF4-FFF2-40B4-BE49-F238E27FC236}">
                <a16:creationId xmlns:a16="http://schemas.microsoft.com/office/drawing/2014/main" id="{0C4ABDB4-72B7-4F07-92EE-B29917C1E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6643" y="423875"/>
            <a:ext cx="3377477" cy="816735"/>
          </a:xfrm>
          <a:prstGeom prst="rect">
            <a:avLst/>
          </a:prstGeom>
        </p:spPr>
      </p:pic>
      <p:cxnSp>
        <p:nvCxnSpPr>
          <p:cNvPr id="21" name="直接连接符 20">
            <a:extLst>
              <a:ext uri="{FF2B5EF4-FFF2-40B4-BE49-F238E27FC236}">
                <a16:creationId xmlns:a16="http://schemas.microsoft.com/office/drawing/2014/main" id="{264E222C-A024-4037-A660-301BC4D1591B}"/>
              </a:ext>
            </a:extLst>
          </p:cNvPr>
          <p:cNvCxnSpPr/>
          <p:nvPr/>
        </p:nvCxnSpPr>
        <p:spPr>
          <a:xfrm>
            <a:off x="480918" y="6655305"/>
            <a:ext cx="4643532"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2" name="矩形 21">
            <a:extLst>
              <a:ext uri="{FF2B5EF4-FFF2-40B4-BE49-F238E27FC236}">
                <a16:creationId xmlns:a16="http://schemas.microsoft.com/office/drawing/2014/main" id="{D9A35799-69FA-4FBA-A262-46E5E913DC81}"/>
              </a:ext>
            </a:extLst>
          </p:cNvPr>
          <p:cNvSpPr/>
          <p:nvPr/>
        </p:nvSpPr>
        <p:spPr>
          <a:xfrm>
            <a:off x="480918" y="6607680"/>
            <a:ext cx="2424207" cy="457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70E577D1-D4BD-45A6-AC67-95CCFB7275F5}"/>
              </a:ext>
            </a:extLst>
          </p:cNvPr>
          <p:cNvPicPr>
            <a:picLocks noChangeAspect="1"/>
          </p:cNvPicPr>
          <p:nvPr/>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32" y="6185815"/>
            <a:ext cx="3311941" cy="496620"/>
          </a:xfrm>
          <a:prstGeom prst="rect">
            <a:avLst/>
          </a:prstGeom>
        </p:spPr>
      </p:pic>
    </p:spTree>
    <p:extLst>
      <p:ext uri="{BB962C8B-B14F-4D97-AF65-F5344CB8AC3E}">
        <p14:creationId xmlns:p14="http://schemas.microsoft.com/office/powerpoint/2010/main" val="81881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设备租赁与购买决策</a:t>
            </a:r>
          </a:p>
        </p:txBody>
      </p:sp>
      <p:sp>
        <p:nvSpPr>
          <p:cNvPr id="9" name="Rectangle 3"/>
          <p:cNvSpPr txBox="1">
            <a:spLocks noChangeArrowheads="1"/>
          </p:cNvSpPr>
          <p:nvPr/>
        </p:nvSpPr>
        <p:spPr bwMode="auto">
          <a:xfrm>
            <a:off x="509507" y="1773099"/>
            <a:ext cx="11672157" cy="4530725"/>
          </a:xfrm>
          <a:prstGeom prst="rect">
            <a:avLst/>
          </a:prstGeom>
          <a:noFill/>
          <a:ln w="9525">
            <a:noFill/>
            <a:miter lim="800000"/>
          </a:ln>
          <a:effectLst/>
        </p:spPr>
        <p:txBody>
          <a:bodyPr/>
          <a:lstStyle/>
          <a:p>
            <a:pPr marL="342900" marR="0" indent="-342900" algn="just" defTabSz="914400">
              <a:lnSpc>
                <a:spcPct val="125000"/>
              </a:lnSpc>
              <a:spcBef>
                <a:spcPts val="600"/>
              </a:spcBef>
              <a:buClrTx/>
              <a:buSzTx/>
              <a:defRPr/>
            </a:pPr>
            <a:r>
              <a:rPr kumimoji="1" lang="zh-CN" altLang="en-US" sz="2400" b="1" kern="1200" cap="none" spc="0" normalizeH="0" baseline="0" noProof="0" dirty="0">
                <a:solidFill>
                  <a:srgbClr val="FF0000"/>
                </a:solidFill>
                <a:latin typeface="Times New Roman" panose="02020603050405020304" pitchFamily="18" charset="0"/>
                <a:ea typeface="华文细黑" panose="02010600040101010101" pitchFamily="2" charset="-122"/>
                <a:cs typeface="Times New Roman" panose="02020603050405020304" pitchFamily="18" charset="0"/>
              </a:rPr>
              <a:t> 解：</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PV</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B</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1100000</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1100000</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100000</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/5×0.25×(P/A,10%5)</a:t>
            </a:r>
          </a:p>
          <a:p>
            <a:pPr marL="742950" lvl="1" indent="-285750">
              <a:lnSpc>
                <a:spcPct val="125000"/>
              </a:lnSpc>
              <a:spcBef>
                <a:spcPts val="600"/>
              </a:spcBef>
              <a:buClr>
                <a:srgbClr val="00FF00"/>
              </a:buClr>
              <a:buSzPct val="75000"/>
            </a:pP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110000×0.25</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P</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F</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10</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1</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91982×0.25</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P</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F</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10</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2</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endParaRPr>
          </a:p>
          <a:p>
            <a:pPr marL="742950" lvl="1" indent="-285750">
              <a:lnSpc>
                <a:spcPct val="125000"/>
              </a:lnSpc>
              <a:spcBef>
                <a:spcPts val="600"/>
              </a:spcBef>
              <a:buClr>
                <a:srgbClr val="00FF00"/>
              </a:buClr>
              <a:buSzPct val="75000"/>
            </a:pP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72162×0.25</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P</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F</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10</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3</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50360×0.25</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P</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F</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10</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4</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p>
          <a:p>
            <a:pPr marL="742950" lvl="1" indent="-285750">
              <a:lnSpc>
                <a:spcPct val="125000"/>
              </a:lnSpc>
              <a:spcBef>
                <a:spcPts val="600"/>
              </a:spcBef>
              <a:buClr>
                <a:srgbClr val="00FF00"/>
              </a:buClr>
              <a:buSzPct val="75000"/>
            </a:pP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26378×0.25</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P</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F</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10</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5</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100000</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P</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F</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10</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5</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p>
          <a:p>
            <a:pPr marL="342900" indent="-342900">
              <a:lnSpc>
                <a:spcPct val="125000"/>
              </a:lnSpc>
              <a:spcBef>
                <a:spcPts val="600"/>
              </a:spcBef>
              <a:buClr>
                <a:srgbClr val="00FF00"/>
              </a:buClr>
              <a:buSzPct val="90000"/>
            </a:pP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1100000</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189540</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25000.25</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19003.48</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13553.83</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8599</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4094.53</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62090         </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p>
          <a:p>
            <a:pPr marL="342900" indent="-342900">
              <a:lnSpc>
                <a:spcPct val="125000"/>
              </a:lnSpc>
              <a:spcBef>
                <a:spcPts val="600"/>
              </a:spcBef>
              <a:buClr>
                <a:srgbClr val="00FF00"/>
              </a:buClr>
              <a:buSzPct val="90000"/>
            </a:pP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778118.91</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（元）</a:t>
            </a:r>
            <a:endParaRPr lang="en-US" altLang="zh-CN"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endParaRPr>
          </a:p>
          <a:p>
            <a:pPr marL="342900" indent="-342900">
              <a:lnSpc>
                <a:spcPct val="125000"/>
              </a:lnSpc>
              <a:spcBef>
                <a:spcPts val="600"/>
              </a:spcBef>
              <a:buClr>
                <a:srgbClr val="00FF00"/>
              </a:buClr>
              <a:buSzPct val="90000"/>
            </a:pPr>
            <a:endPar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endParaRPr>
          </a:p>
          <a:p>
            <a:pPr marL="342900" indent="-342900">
              <a:lnSpc>
                <a:spcPct val="125000"/>
              </a:lnSpc>
              <a:spcBef>
                <a:spcPts val="600"/>
              </a:spcBef>
              <a:buClr>
                <a:srgbClr val="00FF00"/>
              </a:buClr>
              <a:buSzPct val="90000"/>
            </a:pP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因为，</a:t>
            </a:r>
            <a:r>
              <a:rPr lang="en-US" altLang="zh-CN" sz="2400" b="1" dirty="0">
                <a:solidFill>
                  <a:srgbClr val="FF0000"/>
                </a:solidFill>
                <a:latin typeface="Times New Roman" panose="02020603050405020304" pitchFamily="18" charset="0"/>
                <a:ea typeface="华文细黑" panose="02010600040101010101" pitchFamily="2" charset="-122"/>
                <a:cs typeface="Times New Roman" panose="02020603050405020304" pitchFamily="18" charset="0"/>
              </a:rPr>
              <a:t>PV</a:t>
            </a:r>
            <a:r>
              <a:rPr lang="zh-CN" altLang="en-US" sz="2400" b="1" dirty="0">
                <a:solidFill>
                  <a:srgbClr val="FF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华文细黑" panose="02010600040101010101" pitchFamily="2" charset="-122"/>
                <a:cs typeface="Times New Roman" panose="02020603050405020304" pitchFamily="18" charset="0"/>
              </a:rPr>
              <a:t>L</a:t>
            </a:r>
            <a:r>
              <a:rPr lang="zh-CN" altLang="en-US" sz="2400" b="1" dirty="0">
                <a:solidFill>
                  <a:srgbClr val="FF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华文细黑" panose="02010600040101010101" pitchFamily="2" charset="-122"/>
                <a:cs typeface="Times New Roman" panose="02020603050405020304" pitchFamily="18" charset="0"/>
              </a:rPr>
              <a:t>PV</a:t>
            </a:r>
            <a:r>
              <a:rPr lang="zh-CN" altLang="en-US" sz="2400" b="1" dirty="0">
                <a:solidFill>
                  <a:srgbClr val="FF0000"/>
                </a:solidFill>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华文细黑" panose="02010600040101010101" pitchFamily="2" charset="-122"/>
                <a:cs typeface="Times New Roman" panose="02020603050405020304" pitchFamily="18" charset="0"/>
              </a:rPr>
              <a:t>B</a:t>
            </a:r>
            <a:r>
              <a:rPr lang="zh-CN" altLang="en-US" sz="2400" b="1" dirty="0">
                <a:solidFill>
                  <a:srgbClr val="FF0000"/>
                </a:solidFill>
                <a:latin typeface="Times New Roman" panose="02020603050405020304" pitchFamily="18" charset="0"/>
                <a:ea typeface="华文细黑" panose="02010600040101010101" pitchFamily="2" charset="-122"/>
                <a:cs typeface="Times New Roman" panose="02020603050405020304" pitchFamily="18" charset="0"/>
              </a:rPr>
              <a:t>），</a:t>
            </a:r>
            <a:r>
              <a:rPr lang="zh-CN" altLang="en-US" sz="2400" dirty="0">
                <a:solidFill>
                  <a:srgbClr val="0000FF"/>
                </a:solidFill>
                <a:latin typeface="Times New Roman" panose="02020603050405020304" pitchFamily="18" charset="0"/>
                <a:ea typeface="华文细黑" panose="02010600040101010101" pitchFamily="2" charset="-122"/>
                <a:cs typeface="Times New Roman" panose="02020603050405020304" pitchFamily="18" charset="0"/>
              </a:rPr>
              <a:t>应该选择购买设备的方案</a:t>
            </a:r>
            <a:r>
              <a:rPr lang="zh-CN" altLang="en-US" sz="2400" dirty="0">
                <a:solidFill>
                  <a:srgbClr val="000000"/>
                </a:solidFill>
                <a:latin typeface="Times New Roman" panose="02020603050405020304" pitchFamily="18" charset="0"/>
                <a:ea typeface="华文细黑" panose="02010600040101010101" pitchFamily="2" charset="-122"/>
                <a:cs typeface="Times New Roman" panose="02020603050405020304" pitchFamily="18" charset="0"/>
              </a:rPr>
              <a:t>。 </a:t>
            </a:r>
          </a:p>
          <a:p>
            <a:pPr marL="342900" marR="0" indent="-342900" algn="just" defTabSz="914400">
              <a:lnSpc>
                <a:spcPct val="125000"/>
              </a:lnSpc>
              <a:spcBef>
                <a:spcPts val="600"/>
              </a:spcBef>
              <a:buClrTx/>
              <a:buSzTx/>
              <a:defRPr/>
            </a:pPr>
            <a:endParaRPr kumimoji="0" lang="en-US" altLang="zh-CN" sz="2000" kern="1200" cap="none" spc="0" normalizeH="0" baseline="0" noProof="0" dirty="0">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02535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entr" presetSubtype="0" fill="hold" grpId="0" nodeType="clickEffect">
                                  <p:stCondLst>
                                    <p:cond delay="0"/>
                                  </p:stCondLst>
                                  <p:childTnLst>
                                    <p:set>
                                      <p:cBhvr>
                                        <p:cTn id="6" dur="indefinite"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anim calcmode="lin" valueType="num">
                                      <p:cBhvr>
                                        <p:cTn id="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9">
                                            <p:txEl>
                                              <p:pRg st="0" end="0"/>
                                            </p:txEl>
                                          </p:spTgt>
                                        </p:tgtEl>
                                        <p:attrNameLst>
                                          <p:attrName>ppt_y</p:attrName>
                                        </p:attrNameLst>
                                      </p:cBhvr>
                                      <p:tavLst>
                                        <p:tav tm="0">
                                          <p:val>
                                            <p:strVal val="#ppt_y+.05"/>
                                          </p:val>
                                        </p:tav>
                                        <p:tav tm="100000">
                                          <p:val>
                                            <p:strVal val="#ppt_y"/>
                                          </p:val>
                                        </p:tav>
                                      </p:tavLst>
                                    </p:anim>
                                  </p:childTnLst>
                                </p:cTn>
                              </p:par>
                              <p:par>
                                <p:cTn id="10" presetID="44" presetClass="entr" presetSubtype="0" fill="hold" grpId="0" nodeType="withEffect">
                                  <p:stCondLst>
                                    <p:cond delay="0"/>
                                  </p:stCondLst>
                                  <p:childTnLst>
                                    <p:set>
                                      <p:cBhvr>
                                        <p:cTn id="11" dur="indefinite"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anim calcmode="lin" valueType="num">
                                      <p:cBhvr>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1" end="1"/>
                                            </p:txEl>
                                          </p:spTgt>
                                        </p:tgtEl>
                                        <p:attrNameLst>
                                          <p:attrName>ppt_y</p:attrName>
                                        </p:attrNameLst>
                                      </p:cBhvr>
                                      <p:tavLst>
                                        <p:tav tm="0">
                                          <p:val>
                                            <p:strVal val="#ppt_y+.05"/>
                                          </p:val>
                                        </p:tav>
                                        <p:tav tm="100000">
                                          <p:val>
                                            <p:strVal val="#ppt_y"/>
                                          </p:val>
                                        </p:tav>
                                      </p:tavLst>
                                    </p:anim>
                                  </p:childTnLst>
                                </p:cTn>
                              </p:par>
                              <p:par>
                                <p:cTn id="15" presetID="44" presetClass="entr" presetSubtype="0" fill="hold" grpId="0" nodeType="withEffect">
                                  <p:stCondLst>
                                    <p:cond delay="0"/>
                                  </p:stCondLst>
                                  <p:childTnLst>
                                    <p:set>
                                      <p:cBhvr>
                                        <p:cTn id="16" dur="indefinite"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anim calcmode="lin" valueType="num">
                                      <p:cBhvr>
                                        <p:cTn id="18"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9">
                                            <p:txEl>
                                              <p:pRg st="2" end="2"/>
                                            </p:txEl>
                                          </p:spTgt>
                                        </p:tgtEl>
                                        <p:attrNameLst>
                                          <p:attrName>ppt_y</p:attrName>
                                        </p:attrNameLst>
                                      </p:cBhvr>
                                      <p:tavLst>
                                        <p:tav tm="0">
                                          <p:val>
                                            <p:strVal val="#ppt_y+.05"/>
                                          </p:val>
                                        </p:tav>
                                        <p:tav tm="100000">
                                          <p:val>
                                            <p:strVal val="#ppt_y"/>
                                          </p:val>
                                        </p:tav>
                                      </p:tavLst>
                                    </p:anim>
                                  </p:childTnLst>
                                </p:cTn>
                              </p:par>
                              <p:par>
                                <p:cTn id="20" presetID="44" presetClass="entr" presetSubtype="0" fill="hold" grpId="0" nodeType="withEffect">
                                  <p:stCondLst>
                                    <p:cond delay="0"/>
                                  </p:stCondLst>
                                  <p:childTnLst>
                                    <p:set>
                                      <p:cBhvr>
                                        <p:cTn id="21" dur="indefinite"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anim calcmode="lin" valueType="num">
                                      <p:cBhvr>
                                        <p:cTn id="23"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9">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4" presetClass="entr" presetSubtype="0" fill="hold" grpId="0" nodeType="clickEffect">
                                  <p:stCondLst>
                                    <p:cond delay="0"/>
                                  </p:stCondLst>
                                  <p:childTnLst>
                                    <p:set>
                                      <p:cBhvr>
                                        <p:cTn id="28" dur="indefinite" fill="hold">
                                          <p:stCondLst>
                                            <p:cond delay="0"/>
                                          </p:stCondLst>
                                        </p:cTn>
                                        <p:tgtEl>
                                          <p:spTgt spid="9">
                                            <p:txEl>
                                              <p:pRg st="4" end="4"/>
                                            </p:txEl>
                                          </p:spTgt>
                                        </p:tgtEl>
                                        <p:attrNameLst>
                                          <p:attrName>style.visibility</p:attrName>
                                        </p:attrNameLst>
                                      </p:cBhvr>
                                      <p:to>
                                        <p:strVal val="visible"/>
                                      </p:to>
                                    </p:set>
                                    <p:animEffect transition="in" filter="fade">
                                      <p:cBhvr>
                                        <p:cTn id="29" dur="500"/>
                                        <p:tgtEl>
                                          <p:spTgt spid="9">
                                            <p:txEl>
                                              <p:pRg st="4" end="4"/>
                                            </p:txEl>
                                          </p:spTgt>
                                        </p:tgtEl>
                                      </p:cBhvr>
                                    </p:animEffect>
                                    <p:anim calcmode="lin" valueType="num">
                                      <p:cBhvr>
                                        <p:cTn id="30"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1" dur="500" fill="hold"/>
                                        <p:tgtEl>
                                          <p:spTgt spid="9">
                                            <p:txEl>
                                              <p:pRg st="4" end="4"/>
                                            </p:txEl>
                                          </p:spTgt>
                                        </p:tgtEl>
                                        <p:attrNameLst>
                                          <p:attrName>ppt_y</p:attrName>
                                        </p:attrNameLst>
                                      </p:cBhvr>
                                      <p:tavLst>
                                        <p:tav tm="0">
                                          <p:val>
                                            <p:strVal val="#ppt_y+.05"/>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4" presetClass="entr" presetSubtype="0" fill="hold" grpId="0" nodeType="clickEffect">
                                  <p:stCondLst>
                                    <p:cond delay="0"/>
                                  </p:stCondLst>
                                  <p:childTnLst>
                                    <p:set>
                                      <p:cBhvr>
                                        <p:cTn id="35" dur="indefinite" fill="hold">
                                          <p:stCondLst>
                                            <p:cond delay="0"/>
                                          </p:stCondLst>
                                        </p:cTn>
                                        <p:tgtEl>
                                          <p:spTgt spid="9">
                                            <p:txEl>
                                              <p:pRg st="5" end="5"/>
                                            </p:txEl>
                                          </p:spTgt>
                                        </p:tgtEl>
                                        <p:attrNameLst>
                                          <p:attrName>style.visibility</p:attrName>
                                        </p:attrNameLst>
                                      </p:cBhvr>
                                      <p:to>
                                        <p:strVal val="visible"/>
                                      </p:to>
                                    </p:set>
                                    <p:animEffect transition="in" filter="fade">
                                      <p:cBhvr>
                                        <p:cTn id="36" dur="500"/>
                                        <p:tgtEl>
                                          <p:spTgt spid="9">
                                            <p:txEl>
                                              <p:pRg st="5" end="5"/>
                                            </p:txEl>
                                          </p:spTgt>
                                        </p:tgtEl>
                                      </p:cBhvr>
                                    </p:animEffect>
                                    <p:anim calcmode="lin" valueType="num">
                                      <p:cBhvr>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38" dur="500" fill="hold"/>
                                        <p:tgtEl>
                                          <p:spTgt spid="9">
                                            <p:txEl>
                                              <p:pRg st="5" end="5"/>
                                            </p:txEl>
                                          </p:spTgt>
                                        </p:tgtEl>
                                        <p:attrNameLst>
                                          <p:attrName>ppt_y</p:attrName>
                                        </p:attrNameLst>
                                      </p:cBhvr>
                                      <p:tavLst>
                                        <p:tav tm="0">
                                          <p:val>
                                            <p:strVal val="#ppt_y+.05"/>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4" presetClass="entr" presetSubtype="0" fill="hold" grpId="0" nodeType="clickEffect">
                                  <p:stCondLst>
                                    <p:cond delay="0"/>
                                  </p:stCondLst>
                                  <p:childTnLst>
                                    <p:set>
                                      <p:cBhvr>
                                        <p:cTn id="42" dur="indefinite" fill="hold">
                                          <p:stCondLst>
                                            <p:cond delay="0"/>
                                          </p:stCondLst>
                                        </p:cTn>
                                        <p:tgtEl>
                                          <p:spTgt spid="9">
                                            <p:txEl>
                                              <p:pRg st="7" end="7"/>
                                            </p:txEl>
                                          </p:spTgt>
                                        </p:tgtEl>
                                        <p:attrNameLst>
                                          <p:attrName>style.visibility</p:attrName>
                                        </p:attrNameLst>
                                      </p:cBhvr>
                                      <p:to>
                                        <p:strVal val="visible"/>
                                      </p:to>
                                    </p:set>
                                    <p:animEffect transition="in" filter="fade">
                                      <p:cBhvr>
                                        <p:cTn id="43" dur="500"/>
                                        <p:tgtEl>
                                          <p:spTgt spid="9">
                                            <p:txEl>
                                              <p:pRg st="7" end="7"/>
                                            </p:txEl>
                                          </p:spTgt>
                                        </p:tgtEl>
                                      </p:cBhvr>
                                    </p:animEffect>
                                    <p:anim calcmode="lin" valueType="num">
                                      <p:cBhvr>
                                        <p:cTn id="44"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45" dur="500" fill="hold"/>
                                        <p:tgtEl>
                                          <p:spTgt spid="9">
                                            <p:txEl>
                                              <p:pRg st="7" end="7"/>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设备磨损、补偿与折旧</a:t>
            </a:r>
          </a:p>
        </p:txBody>
      </p:sp>
      <p:sp>
        <p:nvSpPr>
          <p:cNvPr id="8" name="矩形 7">
            <a:extLst>
              <a:ext uri="{FF2B5EF4-FFF2-40B4-BE49-F238E27FC236}">
                <a16:creationId xmlns:a16="http://schemas.microsoft.com/office/drawing/2014/main" id="{A90FA3ED-1CD6-4332-AC44-ACF31418C300}"/>
              </a:ext>
            </a:extLst>
          </p:cNvPr>
          <p:cNvSpPr/>
          <p:nvPr/>
        </p:nvSpPr>
        <p:spPr>
          <a:xfrm>
            <a:off x="669924" y="6105071"/>
            <a:ext cx="1085215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E6C5343-015E-49DC-833D-D7B11D5DA69C}"/>
              </a:ext>
            </a:extLst>
          </p:cNvPr>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32761" y="6241053"/>
            <a:ext cx="3311941" cy="496620"/>
          </a:xfrm>
          <a:prstGeom prst="rect">
            <a:avLst/>
          </a:prstGeom>
        </p:spPr>
      </p:pic>
      <p:sp>
        <p:nvSpPr>
          <p:cNvPr id="19" name="矩形 18">
            <a:extLst>
              <a:ext uri="{FF2B5EF4-FFF2-40B4-BE49-F238E27FC236}">
                <a16:creationId xmlns:a16="http://schemas.microsoft.com/office/drawing/2014/main" id="{B96C3A1E-50A6-4AEF-BC02-6A66695E4F28}"/>
              </a:ext>
            </a:extLst>
          </p:cNvPr>
          <p:cNvSpPr/>
          <p:nvPr/>
        </p:nvSpPr>
        <p:spPr>
          <a:xfrm>
            <a:off x="673100" y="3761168"/>
            <a:ext cx="130175" cy="19276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1">
            <a:extLst>
              <a:ext uri="{FF2B5EF4-FFF2-40B4-BE49-F238E27FC236}">
                <a16:creationId xmlns:a16="http://schemas.microsoft.com/office/drawing/2014/main" id="{B0E1EBA7-C568-440E-96FF-E0ACB79B3497}"/>
              </a:ext>
            </a:extLst>
          </p:cNvPr>
          <p:cNvSpPr txBox="1"/>
          <p:nvPr/>
        </p:nvSpPr>
        <p:spPr>
          <a:xfrm>
            <a:off x="945397" y="1422818"/>
            <a:ext cx="5672380" cy="4524315"/>
          </a:xfrm>
          <a:prstGeom prst="rect">
            <a:avLst/>
          </a:prstGeom>
          <a:noFill/>
        </p:spPr>
        <p:txBody>
          <a:bodyPr wrap="square" rtlCol="0">
            <a:spAutoFit/>
          </a:bodyPr>
          <a:lstStyle/>
          <a:p>
            <a:pPr>
              <a:lnSpc>
                <a:spcPct val="120000"/>
              </a:lnSpc>
            </a:pPr>
            <a:r>
              <a:rPr lang="zh-CN" altLang="en-US" sz="2400" b="1" dirty="0">
                <a:solidFill>
                  <a:srgbClr val="002060"/>
                </a:solidFill>
                <a:latin typeface="微软雅黑" panose="020B0503020204020204" pitchFamily="34" charset="-122"/>
                <a:ea typeface="微软雅黑" panose="020B0503020204020204" pitchFamily="34" charset="-122"/>
              </a:rPr>
              <a:t>定义：设备在经过一定时期的使用后就会</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120000"/>
              </a:lnSpc>
            </a:pPr>
            <a:r>
              <a:rPr lang="en-US" altLang="zh-CN" sz="2400" b="1" dirty="0">
                <a:solidFill>
                  <a:srgbClr val="002060"/>
                </a:solidFill>
                <a:latin typeface="微软雅黑" panose="020B0503020204020204" pitchFamily="34" charset="-122"/>
                <a:ea typeface="微软雅黑" panose="020B0503020204020204" pitchFamily="34" charset="-122"/>
              </a:rPr>
              <a:t>          </a:t>
            </a:r>
            <a:r>
              <a:rPr lang="zh-CN" altLang="en-US" sz="2400" b="1" dirty="0">
                <a:solidFill>
                  <a:srgbClr val="002060"/>
                </a:solidFill>
                <a:latin typeface="微软雅黑" panose="020B0503020204020204" pitchFamily="34" charset="-122"/>
                <a:ea typeface="微软雅黑" panose="020B0503020204020204" pitchFamily="34" charset="-122"/>
              </a:rPr>
              <a:t>出现磨损、陈旧甚至报废。</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120000"/>
              </a:lnSpc>
            </a:pP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120000"/>
              </a:lnSpc>
            </a:pPr>
            <a:r>
              <a:rPr lang="zh-CN" altLang="en-US" sz="2400" b="1" dirty="0">
                <a:solidFill>
                  <a:srgbClr val="002060"/>
                </a:solidFill>
                <a:latin typeface="微软雅黑" panose="020B0503020204020204" pitchFamily="34" charset="-122"/>
                <a:ea typeface="微软雅黑" panose="020B0503020204020204" pitchFamily="34" charset="-122"/>
              </a:rPr>
              <a:t>类型：设备磨损有</a:t>
            </a:r>
            <a:r>
              <a:rPr lang="zh-CN" altLang="en-US" sz="2400" b="1" dirty="0">
                <a:solidFill>
                  <a:srgbClr val="FF0000"/>
                </a:solidFill>
                <a:latin typeface="微软雅黑" panose="020B0503020204020204" pitchFamily="34" charset="-122"/>
                <a:ea typeface="微软雅黑" panose="020B0503020204020204" pitchFamily="34" charset="-122"/>
              </a:rPr>
              <a:t>有形磨损</a:t>
            </a:r>
            <a:r>
              <a:rPr lang="zh-CN" altLang="en-US" sz="2400" b="1" dirty="0">
                <a:solidFill>
                  <a:srgbClr val="00206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无形磨损</a:t>
            </a:r>
            <a:r>
              <a:rPr lang="zh-CN" altLang="en-US" sz="2400" b="1" dirty="0">
                <a:solidFill>
                  <a:srgbClr val="002060"/>
                </a:solidFill>
                <a:latin typeface="微软雅黑" panose="020B0503020204020204" pitchFamily="34" charset="-122"/>
                <a:ea typeface="微软雅黑" panose="020B0503020204020204" pitchFamily="34" charset="-122"/>
              </a:rPr>
              <a:t>二</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120000"/>
              </a:lnSpc>
            </a:pPr>
            <a:r>
              <a:rPr lang="en-US" altLang="zh-CN" sz="2400" b="1" dirty="0">
                <a:solidFill>
                  <a:srgbClr val="002060"/>
                </a:solidFill>
                <a:latin typeface="微软雅黑" panose="020B0503020204020204" pitchFamily="34" charset="-122"/>
                <a:ea typeface="微软雅黑" panose="020B0503020204020204" pitchFamily="34" charset="-122"/>
              </a:rPr>
              <a:t>          </a:t>
            </a:r>
            <a:r>
              <a:rPr lang="zh-CN" altLang="en-US" sz="2400" b="1" dirty="0">
                <a:solidFill>
                  <a:srgbClr val="002060"/>
                </a:solidFill>
                <a:latin typeface="微软雅黑" panose="020B0503020204020204" pitchFamily="34" charset="-122"/>
                <a:ea typeface="微软雅黑" panose="020B0503020204020204" pitchFamily="34" charset="-122"/>
              </a:rPr>
              <a:t>种形式。</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120000"/>
              </a:lnSpc>
            </a:pP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120000"/>
              </a:lnSpc>
            </a:pPr>
            <a:r>
              <a:rPr lang="zh-CN" altLang="en-US" sz="2400" b="1" dirty="0">
                <a:solidFill>
                  <a:srgbClr val="002060"/>
                </a:solidFill>
                <a:latin typeface="微软雅黑" panose="020B0503020204020204" pitchFamily="34" charset="-122"/>
                <a:ea typeface="微软雅黑" panose="020B0503020204020204" pitchFamily="34" charset="-122"/>
              </a:rPr>
              <a:t>注意：</a:t>
            </a:r>
            <a:r>
              <a:rPr lang="zh-CN" altLang="en-US" sz="2400" b="1" dirty="0">
                <a:solidFill>
                  <a:srgbClr val="FF0000"/>
                </a:solidFill>
                <a:latin typeface="微软雅黑" panose="020B0503020204020204" pitchFamily="34" charset="-122"/>
                <a:ea typeface="微软雅黑" panose="020B0503020204020204" pitchFamily="34" charset="-122"/>
              </a:rPr>
              <a:t>处于闲置状态的设备也会发生磨损</a:t>
            </a:r>
            <a:r>
              <a:rPr lang="zh-CN" altLang="en-US" sz="2400" b="1" dirty="0">
                <a:solidFill>
                  <a:srgbClr val="002060"/>
                </a:solidFill>
                <a:latin typeface="微软雅黑" panose="020B0503020204020204" pitchFamily="34" charset="-122"/>
                <a:ea typeface="微软雅黑" panose="020B0503020204020204" pitchFamily="34" charset="-122"/>
              </a:rPr>
              <a:t>。</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120000"/>
              </a:lnSpc>
            </a:pPr>
            <a:r>
              <a:rPr lang="en-US" altLang="zh-CN" sz="2400" b="1" dirty="0">
                <a:solidFill>
                  <a:srgbClr val="002060"/>
                </a:solidFill>
                <a:latin typeface="微软雅黑" panose="020B0503020204020204" pitchFamily="34" charset="-122"/>
                <a:ea typeface="微软雅黑" panose="020B0503020204020204" pitchFamily="34" charset="-122"/>
              </a:rPr>
              <a:t>          </a:t>
            </a:r>
            <a:r>
              <a:rPr lang="zh-CN" altLang="en-US" sz="2400" b="1" dirty="0">
                <a:solidFill>
                  <a:srgbClr val="002060"/>
                </a:solidFill>
                <a:latin typeface="微软雅黑" panose="020B0503020204020204" pitchFamily="34" charset="-122"/>
                <a:ea typeface="微软雅黑" panose="020B0503020204020204" pitchFamily="34" charset="-122"/>
              </a:rPr>
              <a:t>一般情况下，两种磨损形式</a:t>
            </a:r>
            <a:r>
              <a:rPr lang="zh-CN" altLang="en-US" sz="2400" b="1" dirty="0">
                <a:solidFill>
                  <a:srgbClr val="FF0000"/>
                </a:solidFill>
                <a:latin typeface="微软雅黑" panose="020B0503020204020204" pitchFamily="34" charset="-122"/>
                <a:ea typeface="微软雅黑" panose="020B0503020204020204" pitchFamily="34" charset="-122"/>
              </a:rPr>
              <a:t>同时发</a:t>
            </a:r>
            <a:endParaRPr lang="en-US" altLang="zh-CN" sz="2400" b="1" dirty="0">
              <a:solidFill>
                <a:srgbClr val="FF0000"/>
              </a:solidFill>
              <a:latin typeface="微软雅黑" panose="020B0503020204020204" pitchFamily="34" charset="-122"/>
              <a:ea typeface="微软雅黑" panose="020B0503020204020204" pitchFamily="34" charset="-122"/>
            </a:endParaRPr>
          </a:p>
          <a:p>
            <a:pPr>
              <a:lnSpc>
                <a:spcPct val="120000"/>
              </a:lnSpc>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生和同时影响</a:t>
            </a:r>
            <a:r>
              <a:rPr lang="zh-CN" altLang="en-US" sz="2400" b="1" dirty="0">
                <a:solidFill>
                  <a:srgbClr val="002060"/>
                </a:solidFill>
                <a:latin typeface="微软雅黑" panose="020B0503020204020204" pitchFamily="34" charset="-122"/>
                <a:ea typeface="微软雅黑" panose="020B0503020204020204" pitchFamily="34" charset="-122"/>
              </a:rPr>
              <a:t>。</a:t>
            </a:r>
          </a:p>
          <a:p>
            <a:pPr>
              <a:lnSpc>
                <a:spcPct val="120000"/>
              </a:lnSpc>
            </a:pPr>
            <a:endParaRPr lang="en-US" altLang="zh-CN" sz="2400" b="1" dirty="0">
              <a:solidFill>
                <a:srgbClr val="00206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4627" y="1384184"/>
            <a:ext cx="4727448" cy="4361688"/>
          </a:xfrm>
          <a:prstGeom prst="rect">
            <a:avLst/>
          </a:prstGeom>
        </p:spPr>
      </p:pic>
    </p:spTree>
    <p:extLst>
      <p:ext uri="{BB962C8B-B14F-4D97-AF65-F5344CB8AC3E}">
        <p14:creationId xmlns:p14="http://schemas.microsoft.com/office/powerpoint/2010/main" val="205457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设备磨损、补偿与折旧</a:t>
            </a:r>
          </a:p>
        </p:txBody>
      </p:sp>
      <p:sp>
        <p:nvSpPr>
          <p:cNvPr id="8" name="矩形 7">
            <a:extLst>
              <a:ext uri="{FF2B5EF4-FFF2-40B4-BE49-F238E27FC236}">
                <a16:creationId xmlns:a16="http://schemas.microsoft.com/office/drawing/2014/main" id="{A90FA3ED-1CD6-4332-AC44-ACF31418C300}"/>
              </a:ext>
            </a:extLst>
          </p:cNvPr>
          <p:cNvSpPr/>
          <p:nvPr/>
        </p:nvSpPr>
        <p:spPr>
          <a:xfrm>
            <a:off x="669924" y="6105071"/>
            <a:ext cx="1085215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E6C5343-015E-49DC-833D-D7B11D5DA69C}"/>
              </a:ext>
            </a:extLst>
          </p:cNvPr>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32761" y="6241053"/>
            <a:ext cx="3311941" cy="496620"/>
          </a:xfrm>
          <a:prstGeom prst="rect">
            <a:avLst/>
          </a:prstGeom>
        </p:spPr>
      </p:pic>
      <p:sp>
        <p:nvSpPr>
          <p:cNvPr id="19" name="矩形 18">
            <a:extLst>
              <a:ext uri="{FF2B5EF4-FFF2-40B4-BE49-F238E27FC236}">
                <a16:creationId xmlns:a16="http://schemas.microsoft.com/office/drawing/2014/main" id="{B96C3A1E-50A6-4AEF-BC02-6A66695E4F28}"/>
              </a:ext>
            </a:extLst>
          </p:cNvPr>
          <p:cNvSpPr/>
          <p:nvPr/>
        </p:nvSpPr>
        <p:spPr>
          <a:xfrm>
            <a:off x="673100" y="3761168"/>
            <a:ext cx="130175" cy="19276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66236" y="1348542"/>
            <a:ext cx="10655839" cy="4607415"/>
          </a:xfrm>
          <a:prstGeom prst="rect">
            <a:avLst/>
          </a:prstGeom>
        </p:spPr>
        <p:txBody>
          <a:bodyPr wrap="square">
            <a:spAutoFit/>
          </a:bodyPr>
          <a:lstStyle/>
          <a:p>
            <a:pPr>
              <a:lnSpc>
                <a:spcPct val="120000"/>
              </a:lnSpc>
              <a:spcBef>
                <a:spcPct val="20000"/>
              </a:spcBef>
              <a:buClr>
                <a:srgbClr val="00FF00"/>
              </a:buClr>
              <a:buSzPct val="90000"/>
              <a:defRPr/>
            </a:pPr>
            <a:r>
              <a:rPr kumimoji="1" lang="en-US" altLang="zh-CN" sz="2400" dirty="0">
                <a:solidFill>
                  <a:srgbClr val="000000"/>
                </a:solidFill>
                <a:latin typeface="微软雅黑" panose="020B0503020204020204" pitchFamily="34" charset="-122"/>
                <a:ea typeface="微软雅黑" panose="020B0503020204020204" pitchFamily="34" charset="-122"/>
              </a:rPr>
              <a:t>1</a:t>
            </a:r>
            <a:r>
              <a:rPr kumimoji="1" lang="zh-CN" altLang="en-US" sz="2400" dirty="0">
                <a:solidFill>
                  <a:srgbClr val="000000"/>
                </a:solidFill>
                <a:latin typeface="微软雅黑" panose="020B0503020204020204" pitchFamily="34" charset="-122"/>
                <a:ea typeface="微软雅黑" panose="020B0503020204020204" pitchFamily="34" charset="-122"/>
              </a:rPr>
              <a:t>、</a:t>
            </a:r>
            <a:r>
              <a:rPr kumimoji="1" lang="zh-CN" altLang="en-US" sz="2400" b="1" u="sng" dirty="0">
                <a:solidFill>
                  <a:srgbClr val="FF0000"/>
                </a:solidFill>
                <a:latin typeface="微软雅黑" panose="020B0503020204020204" pitchFamily="34" charset="-122"/>
                <a:ea typeface="微软雅黑" panose="020B0503020204020204" pitchFamily="34" charset="-122"/>
              </a:rPr>
              <a:t>有形磨损</a:t>
            </a:r>
            <a:r>
              <a:rPr kumimoji="1" lang="zh-CN" altLang="en-US" sz="2400" dirty="0">
                <a:solidFill>
                  <a:srgbClr val="00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设备在使用或闲置过程中发生实体上的磨损或损失，</a:t>
            </a:r>
            <a:r>
              <a:rPr kumimoji="1" lang="zh-CN" altLang="en-US" sz="2400" dirty="0">
                <a:solidFill>
                  <a:srgbClr val="000000"/>
                </a:solidFill>
                <a:latin typeface="微软雅黑" panose="020B0503020204020204" pitchFamily="34" charset="-122"/>
                <a:ea typeface="微软雅黑" panose="020B0503020204020204" pitchFamily="34" charset="-122"/>
              </a:rPr>
              <a:t>又称物理磨损或实物磨损。</a:t>
            </a:r>
            <a:endParaRPr kumimoji="1" lang="en-US" altLang="zh-CN" sz="2400" dirty="0">
              <a:solidFill>
                <a:srgbClr val="000000"/>
              </a:solidFill>
              <a:latin typeface="微软雅黑" panose="020B0503020204020204" pitchFamily="34" charset="-122"/>
              <a:ea typeface="微软雅黑" panose="020B0503020204020204" pitchFamily="34" charset="-122"/>
            </a:endParaRPr>
          </a:p>
          <a:p>
            <a:pPr>
              <a:lnSpc>
                <a:spcPct val="120000"/>
              </a:lnSpc>
              <a:spcBef>
                <a:spcPct val="20000"/>
              </a:spcBef>
              <a:buClr>
                <a:srgbClr val="00FF00"/>
              </a:buClr>
              <a:buSzPct val="90000"/>
              <a:defRPr/>
            </a:pPr>
            <a:r>
              <a:rPr kumimoji="1" lang="en-US" altLang="zh-CN" sz="2400" dirty="0">
                <a:solidFill>
                  <a:srgbClr val="FF0000"/>
                </a:solidFill>
                <a:latin typeface="微软雅黑" panose="020B0503020204020204" pitchFamily="34" charset="-122"/>
                <a:ea typeface="微软雅黑" panose="020B0503020204020204" pitchFamily="34" charset="-122"/>
              </a:rPr>
              <a:t>       </a:t>
            </a:r>
            <a:r>
              <a:rPr kumimoji="1" lang="zh-CN" altLang="en-US" sz="2400" dirty="0">
                <a:solidFill>
                  <a:srgbClr val="FF0000"/>
                </a:solidFill>
                <a:latin typeface="微软雅黑" panose="020B0503020204020204" pitchFamily="34" charset="-122"/>
                <a:ea typeface="微软雅黑" panose="020B0503020204020204" pitchFamily="34" charset="-122"/>
              </a:rPr>
              <a:t>第</a:t>
            </a:r>
            <a:r>
              <a:rPr kumimoji="1" lang="en-US" altLang="zh-CN" sz="2400" dirty="0">
                <a:solidFill>
                  <a:srgbClr val="FF0000"/>
                </a:solidFill>
                <a:latin typeface="微软雅黑" panose="020B0503020204020204" pitchFamily="34" charset="-122"/>
                <a:ea typeface="微软雅黑" panose="020B0503020204020204" pitchFamily="34" charset="-122"/>
              </a:rPr>
              <a:t>Ⅰ</a:t>
            </a:r>
            <a:r>
              <a:rPr kumimoji="1" lang="zh-CN" altLang="en-US" sz="2400" dirty="0">
                <a:solidFill>
                  <a:srgbClr val="FF0000"/>
                </a:solidFill>
                <a:latin typeface="微软雅黑" panose="020B0503020204020204" pitchFamily="34" charset="-122"/>
                <a:ea typeface="微软雅黑" panose="020B0503020204020204" pitchFamily="34" charset="-122"/>
              </a:rPr>
              <a:t>种有形磨损：</a:t>
            </a:r>
            <a:r>
              <a:rPr kumimoji="1" lang="zh-CN" altLang="en-US" sz="2400" dirty="0">
                <a:solidFill>
                  <a:srgbClr val="000000"/>
                </a:solidFill>
                <a:latin typeface="微软雅黑" panose="020B0503020204020204" pitchFamily="34" charset="-122"/>
                <a:ea typeface="微软雅黑" panose="020B0503020204020204" pitchFamily="34" charset="-122"/>
              </a:rPr>
              <a:t>设备</a:t>
            </a:r>
            <a:r>
              <a:rPr kumimoji="1" lang="zh-CN" altLang="en-US" sz="2400" b="1" dirty="0">
                <a:solidFill>
                  <a:srgbClr val="000000"/>
                </a:solidFill>
                <a:latin typeface="微软雅黑" panose="020B0503020204020204" pitchFamily="34" charset="-122"/>
                <a:ea typeface="微软雅黑" panose="020B0503020204020204" pitchFamily="34" charset="-122"/>
              </a:rPr>
              <a:t>使用时</a:t>
            </a:r>
            <a:r>
              <a:rPr kumimoji="1" lang="zh-CN" altLang="en-US" sz="2400" dirty="0">
                <a:solidFill>
                  <a:srgbClr val="000000"/>
                </a:solidFill>
                <a:latin typeface="微软雅黑" panose="020B0503020204020204" pitchFamily="34" charset="-122"/>
                <a:ea typeface="微软雅黑" panose="020B0503020204020204" pitchFamily="34" charset="-122"/>
              </a:rPr>
              <a:t>在力的作用下，零部件或整个设备受到</a:t>
            </a:r>
            <a:r>
              <a:rPr kumimoji="1" lang="zh-CN" altLang="en-US" sz="2400" b="1" u="sng" dirty="0">
                <a:solidFill>
                  <a:srgbClr val="0070C0"/>
                </a:solidFill>
                <a:latin typeface="微软雅黑" panose="020B0503020204020204" pitchFamily="34" charset="-122"/>
                <a:ea typeface="微软雅黑" panose="020B0503020204020204" pitchFamily="34" charset="-122"/>
              </a:rPr>
              <a:t>摩擦、冲击、振动或疲劳</a:t>
            </a:r>
            <a:r>
              <a:rPr kumimoji="1" lang="zh-CN" altLang="en-US" sz="2400" dirty="0">
                <a:solidFill>
                  <a:srgbClr val="000000"/>
                </a:solidFill>
                <a:latin typeface="微软雅黑" panose="020B0503020204020204" pitchFamily="34" charset="-122"/>
                <a:ea typeface="微软雅黑" panose="020B0503020204020204" pitchFamily="34" charset="-122"/>
              </a:rPr>
              <a:t>，使设备的实体</a:t>
            </a:r>
            <a:r>
              <a:rPr kumimoji="1" lang="zh-CN" altLang="en-US" sz="2400" b="1" u="sng" dirty="0">
                <a:solidFill>
                  <a:srgbClr val="0070C0"/>
                </a:solidFill>
                <a:latin typeface="微软雅黑" panose="020B0503020204020204" pitchFamily="34" charset="-122"/>
                <a:ea typeface="微软雅黑" panose="020B0503020204020204" pitchFamily="34" charset="-122"/>
              </a:rPr>
              <a:t>遭受到损伤</a:t>
            </a:r>
            <a:r>
              <a:rPr kumimoji="1" lang="zh-CN" altLang="en-US" sz="2400" dirty="0">
                <a:solidFill>
                  <a:srgbClr val="000000"/>
                </a:solidFill>
                <a:latin typeface="微软雅黑" panose="020B0503020204020204" pitchFamily="34" charset="-122"/>
                <a:ea typeface="微软雅黑" panose="020B0503020204020204" pitchFamily="34" charset="-122"/>
              </a:rPr>
              <a:t>。通常表现为：</a:t>
            </a:r>
            <a:endParaRPr kumimoji="1" lang="en-US" altLang="zh-CN" sz="2400" dirty="0">
              <a:solidFill>
                <a:srgbClr val="000000"/>
              </a:solidFill>
              <a:latin typeface="微软雅黑" panose="020B0503020204020204" pitchFamily="34" charset="-122"/>
              <a:ea typeface="微软雅黑" panose="020B0503020204020204" pitchFamily="34" charset="-122"/>
            </a:endParaRPr>
          </a:p>
          <a:p>
            <a:pPr>
              <a:lnSpc>
                <a:spcPct val="120000"/>
              </a:lnSpc>
              <a:spcBef>
                <a:spcPct val="20000"/>
              </a:spcBef>
              <a:buClr>
                <a:srgbClr val="00FF00"/>
              </a:buClr>
              <a:buSzPct val="90000"/>
              <a:defRPr/>
            </a:pPr>
            <a:r>
              <a:rPr kumimoji="1" lang="zh-CN" altLang="en-US" sz="2400" dirty="0">
                <a:solidFill>
                  <a:srgbClr val="000000"/>
                </a:solidFill>
                <a:latin typeface="微软雅黑"/>
                <a:ea typeface="微软雅黑"/>
              </a:rPr>
              <a:t>       ①</a:t>
            </a:r>
            <a:r>
              <a:rPr kumimoji="1" lang="zh-CN" altLang="en-US" sz="2400" dirty="0">
                <a:solidFill>
                  <a:srgbClr val="000000"/>
                </a:solidFill>
                <a:latin typeface="微软雅黑" panose="020B0503020204020204" pitchFamily="34" charset="-122"/>
                <a:ea typeface="微软雅黑" panose="020B0503020204020204" pitchFamily="34" charset="-122"/>
              </a:rPr>
              <a:t>零部件原始尺寸的改变，甚至其形状发生改变；</a:t>
            </a:r>
            <a:endParaRPr kumimoji="1" lang="en-US" altLang="zh-CN" sz="2400" dirty="0">
              <a:solidFill>
                <a:srgbClr val="000000"/>
              </a:solidFill>
              <a:latin typeface="微软雅黑" panose="020B0503020204020204" pitchFamily="34" charset="-122"/>
              <a:ea typeface="微软雅黑" panose="020B0503020204020204" pitchFamily="34" charset="-122"/>
            </a:endParaRPr>
          </a:p>
          <a:p>
            <a:pPr>
              <a:lnSpc>
                <a:spcPct val="120000"/>
              </a:lnSpc>
              <a:spcBef>
                <a:spcPct val="20000"/>
              </a:spcBef>
              <a:buClr>
                <a:srgbClr val="00FF00"/>
              </a:buClr>
              <a:buSzPct val="90000"/>
              <a:defRPr/>
            </a:pPr>
            <a:r>
              <a:rPr kumimoji="1" lang="zh-CN" altLang="en-US" sz="2400" dirty="0">
                <a:solidFill>
                  <a:srgbClr val="000000"/>
                </a:solidFill>
                <a:latin typeface="微软雅黑"/>
                <a:ea typeface="微软雅黑"/>
              </a:rPr>
              <a:t>       ②</a:t>
            </a:r>
            <a:r>
              <a:rPr kumimoji="1" lang="zh-CN" altLang="en-US" sz="2400" dirty="0">
                <a:solidFill>
                  <a:srgbClr val="000000"/>
                </a:solidFill>
                <a:latin typeface="微软雅黑" panose="020B0503020204020204" pitchFamily="34" charset="-122"/>
                <a:ea typeface="微软雅黑" panose="020B0503020204020204" pitchFamily="34" charset="-122"/>
              </a:rPr>
              <a:t>公差配合性质的改变，以及精度的降低；</a:t>
            </a:r>
            <a:endParaRPr kumimoji="1" lang="en-US" altLang="zh-CN" sz="2400" dirty="0">
              <a:solidFill>
                <a:srgbClr val="000000"/>
              </a:solidFill>
              <a:latin typeface="微软雅黑" panose="020B0503020204020204" pitchFamily="34" charset="-122"/>
              <a:ea typeface="微软雅黑" panose="020B0503020204020204" pitchFamily="34" charset="-122"/>
            </a:endParaRPr>
          </a:p>
          <a:p>
            <a:pPr>
              <a:lnSpc>
                <a:spcPct val="120000"/>
              </a:lnSpc>
              <a:spcBef>
                <a:spcPct val="20000"/>
              </a:spcBef>
              <a:buClr>
                <a:srgbClr val="00FF00"/>
              </a:buClr>
              <a:buSzPct val="90000"/>
              <a:defRPr/>
            </a:pPr>
            <a:r>
              <a:rPr kumimoji="1" lang="zh-CN" altLang="en-US" sz="2400" dirty="0">
                <a:solidFill>
                  <a:srgbClr val="000000"/>
                </a:solidFill>
                <a:latin typeface="微软雅黑"/>
                <a:ea typeface="微软雅黑"/>
              </a:rPr>
              <a:t>       ③</a:t>
            </a:r>
            <a:r>
              <a:rPr kumimoji="1" lang="zh-CN" altLang="en-US" sz="2400" dirty="0">
                <a:solidFill>
                  <a:srgbClr val="000000"/>
                </a:solidFill>
                <a:latin typeface="微软雅黑" panose="020B0503020204020204" pitchFamily="34" charset="-122"/>
                <a:ea typeface="微软雅黑" panose="020B0503020204020204" pitchFamily="34" charset="-122"/>
              </a:rPr>
              <a:t>零部件的损坏。</a:t>
            </a:r>
            <a:endParaRPr kumimoji="1" lang="en-US" altLang="zh-CN" sz="2400" dirty="0">
              <a:solidFill>
                <a:srgbClr val="000000"/>
              </a:solidFill>
              <a:latin typeface="微软雅黑" panose="020B0503020204020204" pitchFamily="34" charset="-122"/>
              <a:ea typeface="微软雅黑" panose="020B0503020204020204" pitchFamily="34" charset="-122"/>
            </a:endParaRPr>
          </a:p>
          <a:p>
            <a:pPr>
              <a:lnSpc>
                <a:spcPct val="120000"/>
              </a:lnSpc>
              <a:spcBef>
                <a:spcPts val="1800"/>
              </a:spcBef>
              <a:buClr>
                <a:srgbClr val="00FF00"/>
              </a:buClr>
              <a:buSzPct val="90000"/>
              <a:defRPr/>
            </a:pPr>
            <a:r>
              <a:rPr kumimoji="1" lang="en-US" altLang="zh-CN" sz="2400" dirty="0">
                <a:solidFill>
                  <a:srgbClr val="000000"/>
                </a:solidFill>
                <a:latin typeface="微软雅黑" panose="020B0503020204020204" pitchFamily="34" charset="-122"/>
                <a:ea typeface="微软雅黑" panose="020B0503020204020204" pitchFamily="34" charset="-122"/>
              </a:rPr>
              <a:t>       </a:t>
            </a:r>
            <a:r>
              <a:rPr kumimoji="1" lang="zh-CN" altLang="en-US" sz="2400" dirty="0">
                <a:solidFill>
                  <a:srgbClr val="FF0000"/>
                </a:solidFill>
                <a:latin typeface="微软雅黑" panose="020B0503020204020204" pitchFamily="34" charset="-122"/>
                <a:ea typeface="微软雅黑" panose="020B0503020204020204" pitchFamily="34" charset="-122"/>
              </a:rPr>
              <a:t>第</a:t>
            </a:r>
            <a:r>
              <a:rPr kumimoji="1" lang="en-US" altLang="zh-CN" sz="2400" dirty="0">
                <a:solidFill>
                  <a:srgbClr val="FF0000"/>
                </a:solidFill>
                <a:latin typeface="微软雅黑" panose="020B0503020204020204" pitchFamily="34" charset="-122"/>
                <a:ea typeface="微软雅黑" panose="020B0503020204020204" pitchFamily="34" charset="-122"/>
              </a:rPr>
              <a:t>Ⅱ</a:t>
            </a:r>
            <a:r>
              <a:rPr kumimoji="1" lang="zh-CN" altLang="en-US" sz="2400" dirty="0">
                <a:solidFill>
                  <a:srgbClr val="FF0000"/>
                </a:solidFill>
                <a:latin typeface="微软雅黑" panose="020B0503020204020204" pitchFamily="34" charset="-122"/>
                <a:ea typeface="微软雅黑" panose="020B0503020204020204" pitchFamily="34" charset="-122"/>
              </a:rPr>
              <a:t>种有形磨损：</a:t>
            </a:r>
            <a:r>
              <a:rPr kumimoji="1" lang="zh-CN" altLang="en-US" sz="2400" dirty="0">
                <a:solidFill>
                  <a:srgbClr val="000000"/>
                </a:solidFill>
                <a:latin typeface="微软雅黑" panose="020B0503020204020204" pitchFamily="34" charset="-122"/>
                <a:ea typeface="微软雅黑" panose="020B0503020204020204" pitchFamily="34" charset="-122"/>
              </a:rPr>
              <a:t>设备在</a:t>
            </a:r>
            <a:r>
              <a:rPr kumimoji="1" lang="zh-CN" altLang="en-US" sz="2400" b="1" dirty="0">
                <a:solidFill>
                  <a:srgbClr val="000000"/>
                </a:solidFill>
                <a:latin typeface="微软雅黑" panose="020B0503020204020204" pitchFamily="34" charset="-122"/>
                <a:ea typeface="微软雅黑" panose="020B0503020204020204" pitchFamily="34" charset="-122"/>
              </a:rPr>
              <a:t>闲置中</a:t>
            </a:r>
            <a:r>
              <a:rPr kumimoji="1" lang="zh-CN" altLang="en-US" sz="2400" dirty="0">
                <a:solidFill>
                  <a:srgbClr val="000000"/>
                </a:solidFill>
                <a:latin typeface="微软雅黑" panose="020B0503020204020204" pitchFamily="34" charset="-122"/>
                <a:ea typeface="微软雅黑" panose="020B0503020204020204" pitchFamily="34" charset="-122"/>
              </a:rPr>
              <a:t>受到自然力的作用产生</a:t>
            </a:r>
            <a:r>
              <a:rPr kumimoji="1" lang="zh-CN" altLang="en-US" sz="2400" b="1" u="sng" dirty="0">
                <a:solidFill>
                  <a:srgbClr val="0070C0"/>
                </a:solidFill>
                <a:latin typeface="微软雅黑" panose="020B0503020204020204" pitchFamily="34" charset="-122"/>
                <a:ea typeface="微软雅黑" panose="020B0503020204020204" pitchFamily="34" charset="-122"/>
              </a:rPr>
              <a:t>锈蚀、老化</a:t>
            </a:r>
            <a:r>
              <a:rPr kumimoji="1" lang="zh-CN" altLang="en-US" sz="2400" dirty="0">
                <a:solidFill>
                  <a:srgbClr val="000000"/>
                </a:solidFill>
                <a:latin typeface="微软雅黑" panose="020B0503020204020204" pitchFamily="34" charset="-122"/>
                <a:ea typeface="微软雅黑" panose="020B0503020204020204" pitchFamily="34" charset="-122"/>
              </a:rPr>
              <a:t>，或是由于缺乏必要的保护、保养而自然</a:t>
            </a:r>
            <a:r>
              <a:rPr kumimoji="1" lang="zh-CN" altLang="en-US" sz="2400" b="1" u="sng" dirty="0">
                <a:solidFill>
                  <a:srgbClr val="0070C0"/>
                </a:solidFill>
                <a:latin typeface="微软雅黑" panose="020B0503020204020204" pitchFamily="34" charset="-122"/>
                <a:ea typeface="微软雅黑" panose="020B0503020204020204" pitchFamily="34" charset="-122"/>
              </a:rPr>
              <a:t>丧失精度和工作能力</a:t>
            </a:r>
            <a:r>
              <a:rPr kumimoji="1" lang="zh-CN" altLang="en-US" sz="2400" dirty="0">
                <a:solidFill>
                  <a:srgbClr val="000000"/>
                </a:solidFill>
                <a:latin typeface="微软雅黑" panose="020B0503020204020204" pitchFamily="34" charset="-122"/>
                <a:ea typeface="微软雅黑" panose="020B0503020204020204" pitchFamily="34" charset="-122"/>
              </a:rPr>
              <a:t>，产生物质磨损。</a:t>
            </a:r>
            <a:endParaRPr kumimoji="1" lang="en-US" altLang="zh-CN" sz="24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8108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设备磨损、补偿与折旧</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42" y="1069391"/>
            <a:ext cx="3642729" cy="2722773"/>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9334" y="1069390"/>
            <a:ext cx="3637626" cy="2722773"/>
          </a:xfrm>
          <a:prstGeom prst="rect">
            <a:avLst/>
          </a:prstGeom>
        </p:spPr>
      </p:pic>
      <p:pic>
        <p:nvPicPr>
          <p:cNvPr id="12" name="Picture 22" descr="0953_uEXq______0026"/>
          <p:cNvPicPr>
            <a:picLocks noChangeAspect="1"/>
          </p:cNvPicPr>
          <p:nvPr/>
        </p:nvPicPr>
        <p:blipFill>
          <a:blip r:embed="rId5"/>
          <a:stretch>
            <a:fillRect/>
          </a:stretch>
        </p:blipFill>
        <p:spPr>
          <a:xfrm>
            <a:off x="2092143" y="3792164"/>
            <a:ext cx="3642729" cy="2724105"/>
          </a:xfrm>
          <a:prstGeom prst="rect">
            <a:avLst/>
          </a:prstGeom>
          <a:noFill/>
          <a:ln w="9525">
            <a:noFill/>
          </a:ln>
        </p:spPr>
      </p:pic>
      <p:pic>
        <p:nvPicPr>
          <p:cNvPr id="13" name="Picture 19" descr="200709120446218103c"/>
          <p:cNvPicPr>
            <a:picLocks noChangeAspect="1"/>
          </p:cNvPicPr>
          <p:nvPr/>
        </p:nvPicPr>
        <p:blipFill>
          <a:blip r:embed="rId6"/>
          <a:stretch>
            <a:fillRect/>
          </a:stretch>
        </p:blipFill>
        <p:spPr>
          <a:xfrm>
            <a:off x="6029336" y="3792163"/>
            <a:ext cx="3641581" cy="2724106"/>
          </a:xfrm>
          <a:prstGeom prst="rect">
            <a:avLst/>
          </a:prstGeom>
          <a:noFill/>
          <a:ln w="9525">
            <a:noFill/>
          </a:ln>
        </p:spPr>
      </p:pic>
    </p:spTree>
    <p:extLst>
      <p:ext uri="{BB962C8B-B14F-4D97-AF65-F5344CB8AC3E}">
        <p14:creationId xmlns:p14="http://schemas.microsoft.com/office/powerpoint/2010/main" val="301542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设备磨损、补偿与折旧</a:t>
            </a:r>
          </a:p>
        </p:txBody>
      </p:sp>
      <p:sp>
        <p:nvSpPr>
          <p:cNvPr id="8" name="矩形 7">
            <a:extLst>
              <a:ext uri="{FF2B5EF4-FFF2-40B4-BE49-F238E27FC236}">
                <a16:creationId xmlns:a16="http://schemas.microsoft.com/office/drawing/2014/main" id="{A90FA3ED-1CD6-4332-AC44-ACF31418C300}"/>
              </a:ext>
            </a:extLst>
          </p:cNvPr>
          <p:cNvSpPr/>
          <p:nvPr/>
        </p:nvSpPr>
        <p:spPr>
          <a:xfrm>
            <a:off x="669924" y="6105071"/>
            <a:ext cx="1085215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E6C5343-015E-49DC-833D-D7B11D5DA69C}"/>
              </a:ext>
            </a:extLst>
          </p:cNvPr>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32761" y="6241053"/>
            <a:ext cx="3311941" cy="496620"/>
          </a:xfrm>
          <a:prstGeom prst="rect">
            <a:avLst/>
          </a:prstGeom>
        </p:spPr>
      </p:pic>
      <p:sp>
        <p:nvSpPr>
          <p:cNvPr id="19" name="矩形 18">
            <a:extLst>
              <a:ext uri="{FF2B5EF4-FFF2-40B4-BE49-F238E27FC236}">
                <a16:creationId xmlns:a16="http://schemas.microsoft.com/office/drawing/2014/main" id="{B96C3A1E-50A6-4AEF-BC02-6A66695E4F28}"/>
              </a:ext>
            </a:extLst>
          </p:cNvPr>
          <p:cNvSpPr/>
          <p:nvPr/>
        </p:nvSpPr>
        <p:spPr>
          <a:xfrm>
            <a:off x="673100" y="3761168"/>
            <a:ext cx="130175" cy="19276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66236" y="1348542"/>
            <a:ext cx="10655839" cy="3656386"/>
          </a:xfrm>
          <a:prstGeom prst="rect">
            <a:avLst/>
          </a:prstGeom>
        </p:spPr>
        <p:txBody>
          <a:bodyPr wrap="square">
            <a:spAutoFit/>
          </a:bodyPr>
          <a:lstStyle/>
          <a:p>
            <a:pPr>
              <a:lnSpc>
                <a:spcPct val="120000"/>
              </a:lnSpc>
              <a:spcBef>
                <a:spcPct val="20000"/>
              </a:spcBef>
              <a:buClr>
                <a:srgbClr val="00FF00"/>
              </a:buClr>
              <a:buSzPct val="90000"/>
              <a:defRPr/>
            </a:pPr>
            <a:r>
              <a:rPr kumimoji="1" lang="en-US" altLang="zh-CN" sz="2400" dirty="0">
                <a:solidFill>
                  <a:srgbClr val="000000"/>
                </a:solidFill>
                <a:latin typeface="微软雅黑" panose="020B0503020204020204" pitchFamily="34" charset="-122"/>
                <a:ea typeface="微软雅黑" panose="020B0503020204020204" pitchFamily="34" charset="-122"/>
              </a:rPr>
              <a:t>2</a:t>
            </a:r>
            <a:r>
              <a:rPr kumimoji="1" lang="zh-CN" altLang="en-US" sz="2400" dirty="0">
                <a:solidFill>
                  <a:srgbClr val="000000"/>
                </a:solidFill>
                <a:latin typeface="微软雅黑" panose="020B0503020204020204" pitchFamily="34" charset="-122"/>
                <a:ea typeface="微软雅黑" panose="020B0503020204020204" pitchFamily="34" charset="-122"/>
              </a:rPr>
              <a:t>、</a:t>
            </a:r>
            <a:r>
              <a:rPr kumimoji="1" lang="zh-CN" altLang="en-US" sz="2400" b="1" u="sng" dirty="0">
                <a:solidFill>
                  <a:srgbClr val="FF0000"/>
                </a:solidFill>
                <a:latin typeface="微软雅黑" panose="020B0503020204020204" pitchFamily="34" charset="-122"/>
                <a:ea typeface="微软雅黑" panose="020B0503020204020204" pitchFamily="34" charset="-122"/>
              </a:rPr>
              <a:t>无形磨损：</a:t>
            </a:r>
            <a:r>
              <a:rPr lang="zh-CN" altLang="en-US" sz="2400" dirty="0">
                <a:latin typeface="微软雅黑" panose="020B0503020204020204" pitchFamily="34" charset="-122"/>
                <a:ea typeface="微软雅黑" panose="020B0503020204020204" pitchFamily="34" charset="-122"/>
              </a:rPr>
              <a:t>指设备或物体不是由于生产过程中使用或自然力作用造成的，而是由社会经济变化造成的价值贬值，是技术进步的结果，</a:t>
            </a:r>
            <a:r>
              <a:rPr kumimoji="1" lang="zh-CN" altLang="en-US" sz="2400" dirty="0">
                <a:solidFill>
                  <a:srgbClr val="000000"/>
                </a:solidFill>
                <a:latin typeface="微软雅黑" panose="020B0503020204020204" pitchFamily="34" charset="-122"/>
                <a:ea typeface="微软雅黑" panose="020B0503020204020204" pitchFamily="34" charset="-122"/>
              </a:rPr>
              <a:t>又称</a:t>
            </a:r>
            <a:r>
              <a:rPr kumimoji="1" lang="zh-CN" altLang="en-US" sz="2400" dirty="0">
                <a:solidFill>
                  <a:srgbClr val="FF0000"/>
                </a:solidFill>
                <a:latin typeface="微软雅黑" panose="020B0503020204020204" pitchFamily="34" charset="-122"/>
                <a:ea typeface="微软雅黑" panose="020B0503020204020204" pitchFamily="34" charset="-122"/>
              </a:rPr>
              <a:t>精神</a:t>
            </a:r>
            <a:r>
              <a:rPr kumimoji="1" lang="zh-CN" altLang="en-US" sz="2400" dirty="0">
                <a:solidFill>
                  <a:srgbClr val="000000"/>
                </a:solidFill>
                <a:latin typeface="微软雅黑" panose="020B0503020204020204" pitchFamily="34" charset="-122"/>
                <a:ea typeface="微软雅黑" panose="020B0503020204020204" pitchFamily="34" charset="-122"/>
              </a:rPr>
              <a:t>磨损。</a:t>
            </a:r>
            <a:endParaRPr kumimoji="1" lang="en-US" altLang="zh-CN" sz="2400" dirty="0">
              <a:solidFill>
                <a:srgbClr val="000000"/>
              </a:solidFill>
              <a:latin typeface="微软雅黑" panose="020B0503020204020204" pitchFamily="34" charset="-122"/>
              <a:ea typeface="微软雅黑" panose="020B0503020204020204" pitchFamily="34" charset="-122"/>
            </a:endParaRPr>
          </a:p>
          <a:p>
            <a:pPr>
              <a:lnSpc>
                <a:spcPct val="120000"/>
              </a:lnSpc>
              <a:spcBef>
                <a:spcPts val="1800"/>
              </a:spcBef>
              <a:buClr>
                <a:srgbClr val="00FF00"/>
              </a:buClr>
              <a:buSzPct val="90000"/>
              <a:defRPr/>
            </a:pPr>
            <a:r>
              <a:rPr kumimoji="1" lang="en-US" altLang="zh-CN" sz="2400" dirty="0">
                <a:solidFill>
                  <a:srgbClr val="FF0000"/>
                </a:solidFill>
                <a:latin typeface="微软雅黑" panose="020B0503020204020204" pitchFamily="34" charset="-122"/>
                <a:ea typeface="微软雅黑" panose="020B0503020204020204" pitchFamily="34" charset="-122"/>
              </a:rPr>
              <a:t>       </a:t>
            </a:r>
            <a:r>
              <a:rPr kumimoji="1" lang="zh-CN" altLang="en-US" sz="2400" dirty="0">
                <a:solidFill>
                  <a:srgbClr val="FF0000"/>
                </a:solidFill>
                <a:latin typeface="微软雅黑" panose="020B0503020204020204" pitchFamily="34" charset="-122"/>
                <a:ea typeface="微软雅黑" panose="020B0503020204020204" pitchFamily="34" charset="-122"/>
              </a:rPr>
              <a:t>第</a:t>
            </a:r>
            <a:r>
              <a:rPr kumimoji="1" lang="en-US" altLang="zh-CN" sz="2400" dirty="0">
                <a:solidFill>
                  <a:srgbClr val="FF0000"/>
                </a:solidFill>
                <a:latin typeface="微软雅黑" panose="020B0503020204020204" pitchFamily="34" charset="-122"/>
                <a:ea typeface="微软雅黑" panose="020B0503020204020204" pitchFamily="34" charset="-122"/>
              </a:rPr>
              <a:t>Ⅰ</a:t>
            </a:r>
            <a:r>
              <a:rPr kumimoji="1" lang="zh-CN" altLang="en-US" sz="2400" dirty="0">
                <a:solidFill>
                  <a:srgbClr val="FF0000"/>
                </a:solidFill>
                <a:latin typeface="微软雅黑" panose="020B0503020204020204" pitchFamily="34" charset="-122"/>
                <a:ea typeface="微软雅黑" panose="020B0503020204020204" pitchFamily="34" charset="-122"/>
              </a:rPr>
              <a:t>种无形磨损：</a:t>
            </a:r>
            <a:r>
              <a:rPr kumimoji="1" lang="zh-CN" altLang="en-US" sz="2400" dirty="0">
                <a:solidFill>
                  <a:srgbClr val="000000"/>
                </a:solidFill>
                <a:latin typeface="微软雅黑" panose="020B0503020204020204" pitchFamily="34" charset="-122"/>
                <a:ea typeface="微软雅黑" panose="020B0503020204020204" pitchFamily="34" charset="-122"/>
              </a:rPr>
              <a:t>设备技术结构和性能没有变化，但因制造工艺改进，</a:t>
            </a:r>
            <a:r>
              <a:rPr kumimoji="1" lang="zh-CN" altLang="en-US" sz="2400" b="1" u="sng" dirty="0">
                <a:solidFill>
                  <a:srgbClr val="0070C0"/>
                </a:solidFill>
                <a:latin typeface="微软雅黑" panose="020B0503020204020204" pitchFamily="34" charset="-122"/>
                <a:ea typeface="微软雅黑" panose="020B0503020204020204" pitchFamily="34" charset="-122"/>
              </a:rPr>
              <a:t>劳动生产率提高</a:t>
            </a:r>
            <a:r>
              <a:rPr kumimoji="1" lang="zh-CN" altLang="en-US" sz="2400" dirty="0">
                <a:solidFill>
                  <a:srgbClr val="000000"/>
                </a:solidFill>
                <a:latin typeface="微软雅黑" panose="020B0503020204020204" pitchFamily="34" charset="-122"/>
                <a:ea typeface="微软雅黑" panose="020B0503020204020204" pitchFamily="34" charset="-122"/>
              </a:rPr>
              <a:t>，生产相同设备所需的必要劳动减少，导致</a:t>
            </a:r>
            <a:r>
              <a:rPr kumimoji="1" lang="zh-CN" altLang="zh-CN" sz="2400" b="1" u="sng" dirty="0">
                <a:solidFill>
                  <a:srgbClr val="0070C0"/>
                </a:solidFill>
                <a:latin typeface="微软雅黑" panose="020B0503020204020204" pitchFamily="34" charset="-122"/>
                <a:ea typeface="微软雅黑" panose="020B0503020204020204" pitchFamily="34" charset="-122"/>
              </a:rPr>
              <a:t>再生产费用降低</a:t>
            </a:r>
            <a:r>
              <a:rPr kumimoji="1" lang="zh-CN" altLang="zh-CN" sz="2400" dirty="0">
                <a:solidFill>
                  <a:srgbClr val="000000"/>
                </a:solidFill>
                <a:latin typeface="微软雅黑" panose="020B0503020204020204" pitchFamily="34" charset="-122"/>
                <a:ea typeface="微软雅黑" panose="020B0503020204020204" pitchFamily="34" charset="-122"/>
              </a:rPr>
              <a:t>而引起</a:t>
            </a:r>
            <a:r>
              <a:rPr kumimoji="1" lang="zh-CN" altLang="zh-CN" sz="2400" b="1" u="sng" dirty="0">
                <a:solidFill>
                  <a:srgbClr val="0070C0"/>
                </a:solidFill>
                <a:latin typeface="微软雅黑" panose="020B0503020204020204" pitchFamily="34" charset="-122"/>
                <a:ea typeface="微软雅黑" panose="020B0503020204020204" pitchFamily="34" charset="-122"/>
              </a:rPr>
              <a:t>贬值</a:t>
            </a:r>
            <a:r>
              <a:rPr lang="zh-CN" altLang="zh-CN" sz="2400" dirty="0"/>
              <a:t>。这类磨损</a:t>
            </a:r>
            <a:r>
              <a:rPr kumimoji="1" lang="zh-CN" altLang="zh-CN" sz="2400" b="1" u="sng" dirty="0">
                <a:solidFill>
                  <a:srgbClr val="0070C0"/>
                </a:solidFill>
                <a:latin typeface="微软雅黑" panose="020B0503020204020204" pitchFamily="34" charset="-122"/>
                <a:ea typeface="微软雅黑" panose="020B0503020204020204" pitchFamily="34" charset="-122"/>
              </a:rPr>
              <a:t>不影响其使用性能</a:t>
            </a:r>
            <a:r>
              <a:rPr kumimoji="1" lang="zh-CN" altLang="en-US" sz="2400" b="1" u="sng" dirty="0">
                <a:solidFill>
                  <a:srgbClr val="0070C0"/>
                </a:solidFill>
                <a:latin typeface="微软雅黑" panose="020B0503020204020204" pitchFamily="34" charset="-122"/>
                <a:ea typeface="微软雅黑" panose="020B0503020204020204" pitchFamily="34" charset="-122"/>
              </a:rPr>
              <a:t>和</a:t>
            </a:r>
            <a:r>
              <a:rPr kumimoji="1" lang="zh-CN" altLang="zh-CN" sz="2400" b="1" u="sng" dirty="0">
                <a:solidFill>
                  <a:srgbClr val="0070C0"/>
                </a:solidFill>
                <a:latin typeface="微软雅黑" panose="020B0503020204020204" pitchFamily="34" charset="-122"/>
                <a:ea typeface="微软雅黑" panose="020B0503020204020204" pitchFamily="34" charset="-122"/>
              </a:rPr>
              <a:t>技术性能</a:t>
            </a:r>
            <a:r>
              <a:rPr lang="zh-CN" altLang="zh-CN" sz="2400" dirty="0"/>
              <a:t>。</a:t>
            </a:r>
            <a:endParaRPr kumimoji="1" lang="en-US" altLang="zh-CN" sz="2400" dirty="0">
              <a:solidFill>
                <a:srgbClr val="000000"/>
              </a:solidFill>
              <a:latin typeface="微软雅黑" panose="020B0503020204020204" pitchFamily="34" charset="-122"/>
              <a:ea typeface="微软雅黑" panose="020B0503020204020204" pitchFamily="34" charset="-122"/>
            </a:endParaRPr>
          </a:p>
          <a:p>
            <a:pPr>
              <a:lnSpc>
                <a:spcPct val="120000"/>
              </a:lnSpc>
              <a:spcBef>
                <a:spcPts val="1800"/>
              </a:spcBef>
              <a:buClr>
                <a:srgbClr val="00FF00"/>
              </a:buClr>
              <a:buSzPct val="90000"/>
              <a:defRPr/>
            </a:pPr>
            <a:r>
              <a:rPr kumimoji="1" lang="en-US" altLang="zh-CN" sz="2400" dirty="0">
                <a:solidFill>
                  <a:srgbClr val="000000"/>
                </a:solidFill>
                <a:latin typeface="微软雅黑" panose="020B0503020204020204" pitchFamily="34" charset="-122"/>
                <a:ea typeface="微软雅黑" panose="020B0503020204020204" pitchFamily="34" charset="-122"/>
              </a:rPr>
              <a:t>      </a:t>
            </a:r>
            <a:r>
              <a:rPr kumimoji="1" lang="zh-CN" altLang="en-US" sz="2400" dirty="0">
                <a:solidFill>
                  <a:srgbClr val="FF0000"/>
                </a:solidFill>
                <a:latin typeface="微软雅黑" panose="020B0503020204020204" pitchFamily="34" charset="-122"/>
                <a:ea typeface="微软雅黑" panose="020B0503020204020204" pitchFamily="34" charset="-122"/>
              </a:rPr>
              <a:t>第</a:t>
            </a:r>
            <a:r>
              <a:rPr kumimoji="1" lang="en-US" altLang="zh-CN" sz="2400" dirty="0">
                <a:solidFill>
                  <a:srgbClr val="FF0000"/>
                </a:solidFill>
                <a:latin typeface="微软雅黑" panose="020B0503020204020204" pitchFamily="34" charset="-122"/>
                <a:ea typeface="微软雅黑" panose="020B0503020204020204" pitchFamily="34" charset="-122"/>
              </a:rPr>
              <a:t>Ⅱ</a:t>
            </a:r>
            <a:r>
              <a:rPr kumimoji="1" lang="zh-CN" altLang="en-US" sz="2400" dirty="0">
                <a:solidFill>
                  <a:srgbClr val="FF0000"/>
                </a:solidFill>
                <a:latin typeface="微软雅黑" panose="020B0503020204020204" pitchFamily="34" charset="-122"/>
                <a:ea typeface="微软雅黑" panose="020B0503020204020204" pitchFamily="34" charset="-122"/>
              </a:rPr>
              <a:t>种无形磨损：</a:t>
            </a:r>
            <a:r>
              <a:rPr kumimoji="1" lang="zh-CN" altLang="en-US" sz="2400" dirty="0">
                <a:solidFill>
                  <a:srgbClr val="000000"/>
                </a:solidFill>
                <a:latin typeface="微软雅黑" panose="020B0503020204020204" pitchFamily="34" charset="-122"/>
                <a:ea typeface="微软雅黑" panose="020B0503020204020204" pitchFamily="34" charset="-122"/>
              </a:rPr>
              <a:t>由于</a:t>
            </a:r>
            <a:r>
              <a:rPr kumimoji="1" lang="zh-CN" altLang="en-US" sz="2400" b="1" u="sng" dirty="0">
                <a:solidFill>
                  <a:srgbClr val="0070C0"/>
                </a:solidFill>
                <a:latin typeface="微软雅黑" panose="020B0503020204020204" pitchFamily="34" charset="-122"/>
                <a:ea typeface="微软雅黑" panose="020B0503020204020204" pitchFamily="34" charset="-122"/>
              </a:rPr>
              <a:t>科学技术进步</a:t>
            </a:r>
            <a:r>
              <a:rPr kumimoji="1" lang="zh-CN" altLang="en-US" sz="2400" dirty="0">
                <a:solidFill>
                  <a:srgbClr val="000000"/>
                </a:solidFill>
                <a:latin typeface="微软雅黑" panose="020B0503020204020204" pitchFamily="34" charset="-122"/>
                <a:ea typeface="微软雅黑" panose="020B0503020204020204" pitchFamily="34" charset="-122"/>
              </a:rPr>
              <a:t>，不断创新出性能更完善、效率更高的设备，使</a:t>
            </a:r>
            <a:r>
              <a:rPr kumimoji="1" lang="zh-CN" altLang="en-US" sz="2400" b="1" u="sng" dirty="0">
                <a:solidFill>
                  <a:srgbClr val="0070C0"/>
                </a:solidFill>
                <a:latin typeface="微软雅黑" panose="020B0503020204020204" pitchFamily="34" charset="-122"/>
                <a:ea typeface="微软雅黑" panose="020B0503020204020204" pitchFamily="34" charset="-122"/>
              </a:rPr>
              <a:t>原有设备相对陈旧落后</a:t>
            </a:r>
            <a:r>
              <a:rPr kumimoji="1" lang="zh-CN" altLang="en-US" sz="2400" dirty="0">
                <a:solidFill>
                  <a:srgbClr val="000000"/>
                </a:solidFill>
                <a:latin typeface="微软雅黑" panose="020B0503020204020204" pitchFamily="34" charset="-122"/>
                <a:ea typeface="微软雅黑" panose="020B0503020204020204" pitchFamily="34" charset="-122"/>
              </a:rPr>
              <a:t>，其经济效益相对降低而发生贬值。</a:t>
            </a:r>
            <a:endParaRPr kumimoji="1" lang="en-US" altLang="zh-CN" sz="24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789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4BB779-DD0D-432F-B610-96A8FF365BC4}"/>
              </a:ext>
            </a:extLst>
          </p:cNvPr>
          <p:cNvSpPr/>
          <p:nvPr/>
        </p:nvSpPr>
        <p:spPr>
          <a:xfrm>
            <a:off x="0" y="0"/>
            <a:ext cx="12192000" cy="1125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3969D0A-E4F0-4252-A0F6-C98323B62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1981" y="154254"/>
            <a:ext cx="3377477" cy="816735"/>
          </a:xfrm>
          <a:prstGeom prst="rect">
            <a:avLst/>
          </a:prstGeom>
        </p:spPr>
      </p:pic>
      <p:sp>
        <p:nvSpPr>
          <p:cNvPr id="5" name="椭圆 4">
            <a:extLst>
              <a:ext uri="{FF2B5EF4-FFF2-40B4-BE49-F238E27FC236}">
                <a16:creationId xmlns:a16="http://schemas.microsoft.com/office/drawing/2014/main" id="{39E8FC49-2AE5-422C-97DC-3E51DA7A3C3A}"/>
              </a:ext>
            </a:extLst>
          </p:cNvPr>
          <p:cNvSpPr/>
          <p:nvPr/>
        </p:nvSpPr>
        <p:spPr>
          <a:xfrm>
            <a:off x="478657" y="251812"/>
            <a:ext cx="621615" cy="62161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6729D44B-0A26-4207-9BC1-03AC8BD405D7}"/>
              </a:ext>
            </a:extLst>
          </p:cNvPr>
          <p:cNvSpPr txBox="1">
            <a:spLocks/>
          </p:cNvSpPr>
          <p:nvPr/>
        </p:nvSpPr>
        <p:spPr>
          <a:xfrm>
            <a:off x="1126258" y="435240"/>
            <a:ext cx="4836888" cy="42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b="1" dirty="0">
                <a:latin typeface="微软雅黑" panose="020B0503020204020204" pitchFamily="34" charset="-122"/>
                <a:ea typeface="微软雅黑" panose="020B0503020204020204" pitchFamily="34" charset="-122"/>
              </a:rPr>
              <a:t>设备磨损、补偿与折旧</a:t>
            </a: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368" y="2021302"/>
            <a:ext cx="9175142" cy="437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文本框 2"/>
          <p:cNvSpPr txBox="1"/>
          <p:nvPr/>
        </p:nvSpPr>
        <p:spPr>
          <a:xfrm>
            <a:off x="1961628" y="1312596"/>
            <a:ext cx="6490353" cy="523220"/>
          </a:xfrm>
          <a:prstGeom prst="rect">
            <a:avLst/>
          </a:prstGeom>
          <a:noFill/>
        </p:spPr>
        <p:txBody>
          <a:bodyPr wrap="square" rtlCol="0">
            <a:spAutoFit/>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algn="ctr"/>
            <a:r>
              <a:rPr lang="en-US" altLang="zh-CN" sz="28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iPhone11</a:t>
            </a:r>
            <a:r>
              <a:rPr lang="zh-CN" altLang="en-US" sz="28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128GB</a:t>
            </a:r>
            <a:r>
              <a:rPr lang="zh-CN" altLang="en-US" sz="28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）价格走势图</a:t>
            </a:r>
          </a:p>
        </p:txBody>
      </p:sp>
      <p:sp>
        <p:nvSpPr>
          <p:cNvPr id="6" name="矩形 5"/>
          <p:cNvSpPr/>
          <p:nvPr/>
        </p:nvSpPr>
        <p:spPr>
          <a:xfrm>
            <a:off x="9747183" y="2949420"/>
            <a:ext cx="2249348" cy="2554545"/>
          </a:xfrm>
          <a:prstGeom prst="rect">
            <a:avLst/>
          </a:prstGeom>
        </p:spPr>
        <p:txBody>
          <a:bodyPr wrap="square">
            <a:spAutoFit/>
          </a:bodyPr>
          <a:lstStyle/>
          <a:p>
            <a:pPr marL="285750" indent="-285750">
              <a:spcBef>
                <a:spcPts val="2400"/>
              </a:spcBef>
              <a:buClr>
                <a:srgbClr val="FF0000"/>
              </a:buClr>
              <a:buFont typeface="Wingdings" panose="05000000000000000000" pitchFamily="2" charset="2"/>
              <a:buChar char="p"/>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2019</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9</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月</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iPhone11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上市，定价</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5999</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spcBef>
                <a:spcPts val="2400"/>
              </a:spcBef>
              <a:buClr>
                <a:srgbClr val="FF0000"/>
              </a:buClr>
              <a:buFont typeface="Wingdings" panose="05000000000000000000" pitchFamily="2" charset="2"/>
              <a:buChar char="p"/>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2020</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月</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iPhone12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上市，</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iPhone11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的价格快速下滑至</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4399</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87483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7280</TotalTime>
  <Words>4692</Words>
  <Application>Microsoft Office PowerPoint</Application>
  <PresentationFormat>宽屏</PresentationFormat>
  <Paragraphs>514</Paragraphs>
  <Slides>40</Slides>
  <Notes>32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40</vt:i4>
      </vt:variant>
    </vt:vector>
  </HeadingPairs>
  <TitlesOfParts>
    <vt:vector size="52" baseType="lpstr">
      <vt:lpstr>阿里巴巴普惠体 H</vt:lpstr>
      <vt:lpstr>等线</vt:lpstr>
      <vt:lpstr>等线 Light</vt:lpstr>
      <vt:lpstr>华文细黑</vt:lpstr>
      <vt:lpstr>楷体</vt:lpstr>
      <vt:lpstr>微软雅黑</vt:lpstr>
      <vt:lpstr>Arial</vt:lpstr>
      <vt:lpstr>Times New Roman</vt:lpstr>
      <vt:lpstr>Wingdings</vt:lpstr>
      <vt:lpstr>Office 主题​​</vt:lpstr>
      <vt:lpstr>Equation.3</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苗苗 张</dc:creator>
  <cp:lastModifiedBy>YE HUA</cp:lastModifiedBy>
  <cp:revision>188</cp:revision>
  <dcterms:created xsi:type="dcterms:W3CDTF">2020-05-14T08:06:09Z</dcterms:created>
  <dcterms:modified xsi:type="dcterms:W3CDTF">2023-12-12T03:00:22Z</dcterms:modified>
</cp:coreProperties>
</file>